
<file path=[Content_Types].xml><?xml version="1.0" encoding="utf-8"?>
<Types xmlns="http://schemas.openxmlformats.org/package/2006/content-types">
  <Override PartName="/_rels/.rels" ContentType="application/vnd.openxmlformats-package.relationships+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media/image30.jpeg" ContentType="image/jpeg"/>
  <Override PartName="/ppt/media/image29.png" ContentType="image/png"/>
  <Override PartName="/ppt/media/image33.png" ContentType="image/png"/>
  <Override PartName="/ppt/media/image2.png" ContentType="image/png"/>
  <Override PartName="/ppt/media/image36.png" ContentType="image/png"/>
  <Override PartName="/ppt/media/image5.png" ContentType="image/png"/>
  <Override PartName="/ppt/media/image31.jpeg" ContentType="image/jpeg"/>
  <Override PartName="/ppt/media/image12.png" ContentType="image/png"/>
  <Override PartName="/ppt/media/image8.png" ContentType="image/png"/>
  <Override PartName="/ppt/media/image43.png" ContentType="image/png"/>
  <Override PartName="/ppt/media/image15.png" ContentType="image/png"/>
  <Override PartName="/ppt/media/image18.png" ContentType="image/png"/>
  <Override PartName="/ppt/media/image22.png" ContentType="image/png"/>
  <Override PartName="/ppt/media/image25.png" ContentType="image/png"/>
  <Override PartName="/ppt/media/image28.png" ContentType="image/png"/>
  <Override PartName="/ppt/media/image32.png" ContentType="image/png"/>
  <Override PartName="/ppt/media/image35.png" ContentType="image/png"/>
  <Override PartName="/ppt/media/image4.png" ContentType="image/png"/>
  <Override PartName="/ppt/media/image38.png" ContentType="image/png"/>
  <Override PartName="/ppt/media/image11.png" ContentType="image/png"/>
  <Override PartName="/ppt/media/image7.png" ContentType="image/png"/>
  <Override PartName="/ppt/media/image42.png" ContentType="image/png"/>
  <Override PartName="/ppt/media/image14.png" ContentType="image/png"/>
  <Override PartName="/ppt/media/image17.png" ContentType="image/png"/>
  <Override PartName="/ppt/media/image21.png" ContentType="image/png"/>
  <Override PartName="/ppt/media/image39.jpeg" ContentType="image/jpeg"/>
  <Override PartName="/ppt/media/image26.jpeg" ContentType="image/jpeg"/>
  <Override PartName="/ppt/media/image24.png" ContentType="image/png"/>
  <Override PartName="/ppt/media/image27.jpeg" ContentType="image/jpeg"/>
  <Override PartName="/ppt/media/image34.png" ContentType="image/png"/>
  <Override PartName="/ppt/media/image3.png" ContentType="image/png"/>
  <Override PartName="/ppt/media/image1.jpeg" ContentType="image/jpeg"/>
  <Override PartName="/ppt/media/image10.png" ContentType="image/png"/>
  <Override PartName="/ppt/media/image6.png" ContentType="image/png"/>
  <Override PartName="/ppt/media/image41.png" ContentType="image/png"/>
  <Override PartName="/ppt/media/image37.jpeg" ContentType="image/jpeg"/>
  <Override PartName="/ppt/media/image13.png" ContentType="image/png"/>
  <Override PartName="/ppt/media/image9.png" ContentType="image/png"/>
  <Override PartName="/ppt/media/image40.tiff" ContentType="image/tiff"/>
  <Override PartName="/ppt/media/image44.png" ContentType="image/png"/>
  <Override PartName="/ppt/media/image16.png" ContentType="image/png"/>
  <Override PartName="/ppt/media/image19.png" ContentType="image/png"/>
  <Override PartName="/ppt/media/image20.png" ContentType="image/png"/>
  <Override PartName="/ppt/media/image23.png" ContentType="image/png"/>
  <Override PartName="/ppt/presentation.xml" ContentType="application/vnd.openxmlformats-officedocument.presentationml.presentation.main+xml"/>
  <Override PartName="/ppt/notesMasters/_rels/notesMaster1.xml.rels" ContentType="application/vnd.openxmlformats-package.relationships+xml"/>
  <Override PartName="/ppt/notesMasters/notesMaster1.xml" ContentType="application/vnd.openxmlformats-officedocument.presentationml.notesMaster+xml"/>
  <Override PartName="/ppt/_rels/presentation.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Layouts/_rels/slideLayout2.xml.rels" ContentType="application/vnd.openxmlformats-package.relationships+xml"/>
  <Override PartName="/ppt/slideLayouts/_rels/slideLayout1.xml.rels" ContentType="application/vnd.openxmlformats-package.relationships+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s/slide12.xml" ContentType="application/vnd.openxmlformats-officedocument.presentationml.slide+xml"/>
  <Override PartName="/ppt/slides/slide15.xml" ContentType="application/vnd.openxmlformats-officedocument.presentationml.slide+xml"/>
  <Override PartName="/ppt/slides/slide18.xml" ContentType="application/vnd.openxmlformats-officedocument.presentationml.slide+xml"/>
  <Override PartName="/ppt/slides/slide22.xml" ContentType="application/vnd.openxmlformats-officedocument.presentationml.slide+xml"/>
  <Override PartName="/ppt/slides/slide2.xml" ContentType="application/vnd.openxmlformats-officedocument.presentationml.slide+xml"/>
  <Override PartName="/ppt/slides/_rels/slide24.xml.rels" ContentType="application/vnd.openxmlformats-package.relationships+xml"/>
  <Override PartName="/ppt/slides/_rels/slide16.xml.rels" ContentType="application/vnd.openxmlformats-package.relationships+xml"/>
  <Override PartName="/ppt/slides/_rels/slide22.xml.rels" ContentType="application/vnd.openxmlformats-package.relationships+xml"/>
  <Override PartName="/ppt/slides/_rels/slide14.xml.rels" ContentType="application/vnd.openxmlformats-package.relationships+xml"/>
  <Override PartName="/ppt/slides/_rels/slide13.xml.rels" ContentType="application/vnd.openxmlformats-package.relationships+xml"/>
  <Override PartName="/ppt/slides/_rels/slide8.xml.rels" ContentType="application/vnd.openxmlformats-package.relationships+xml"/>
  <Override PartName="/ppt/slides/_rels/slide20.xml.rels" ContentType="application/vnd.openxmlformats-package.relationships+xml"/>
  <Override PartName="/ppt/slides/_rels/slide11.xml.rels" ContentType="application/vnd.openxmlformats-package.relationships+xml"/>
  <Override PartName="/ppt/slides/_rels/slide6.xml.rels" ContentType="application/vnd.openxmlformats-package.relationships+xml"/>
  <Override PartName="/ppt/slides/_rels/slide19.xml.rels" ContentType="application/vnd.openxmlformats-package.relationships+xml"/>
  <Override PartName="/ppt/slides/_rels/slide4.xml.rels" ContentType="application/vnd.openxmlformats-package.relationships+xml"/>
  <Override PartName="/ppt/slides/_rels/slide3.xml.rels" ContentType="application/vnd.openxmlformats-package.relationships+xml"/>
  <Override PartName="/ppt/slides/_rels/slide17.xml.rels" ContentType="application/vnd.openxmlformats-package.relationships+xml"/>
  <Override PartName="/ppt/slides/_rels/slide1.xml.rels" ContentType="application/vnd.openxmlformats-package.relationships+xml"/>
  <Override PartName="/ppt/slides/_rels/slide23.xml.rels" ContentType="application/vnd.openxmlformats-package.relationships+xml"/>
  <Override PartName="/ppt/slides/_rels/slide15.xml.rels" ContentType="application/vnd.openxmlformats-package.relationships+xml"/>
  <Override PartName="/ppt/slides/_rels/slide9.xml.rels" ContentType="application/vnd.openxmlformats-package.relationships+xml"/>
  <Override PartName="/ppt/slides/_rels/slide21.xml.rels" ContentType="application/vnd.openxmlformats-package.relationships+xml"/>
  <Override PartName="/ppt/slides/_rels/slide12.xml.rels" ContentType="application/vnd.openxmlformats-package.relationships+xml"/>
  <Override PartName="/ppt/slides/_rels/slide7.xml.rels" ContentType="application/vnd.openxmlformats-package.relationships+xml"/>
  <Override PartName="/ppt/slides/_rels/slide10.xml.rels" ContentType="application/vnd.openxmlformats-package.relationships+xml"/>
  <Override PartName="/ppt/slides/_rels/slide5.xml.rels" ContentType="application/vnd.openxmlformats-package.relationships+xml"/>
  <Override PartName="/ppt/slides/_rels/slide18.xml.rels" ContentType="application/vnd.openxmlformats-package.relationships+xml"/>
  <Override PartName="/ppt/slides/_rels/slide2.xml.rels" ContentType="application/vnd.openxmlformats-package.relationships+xml"/>
  <Override PartName="/ppt/slides/slide5.xml" ContentType="application/vnd.openxmlformats-officedocument.presentationml.slide+xml"/>
  <Override PartName="/ppt/slides/slide8.xml" ContentType="application/vnd.openxmlformats-officedocument.presentationml.slide+xml"/>
  <Override PartName="/ppt/slides/slide11.xml" ContentType="application/vnd.openxmlformats-officedocument.presentationml.slide+xml"/>
  <Override PartName="/ppt/slides/slide14.xml" ContentType="application/vnd.openxmlformats-officedocument.presentationml.slide+xml"/>
  <Override PartName="/ppt/slides/slide17.xml" ContentType="application/vnd.openxmlformats-officedocument.presentationml.slide+xml"/>
  <Override PartName="/ppt/slides/slide21.xml" ContentType="application/vnd.openxmlformats-officedocument.presentationml.slide+xml"/>
  <Override PartName="/ppt/slides/slide1.xml" ContentType="application/vnd.openxmlformats-officedocument.presentationml.slide+xml"/>
  <Override PartName="/ppt/slides/slide24.xml" ContentType="application/vnd.openxmlformats-officedocument.presentationml.slide+xml"/>
  <Override PartName="/ppt/slides/slide4.xml" ContentType="application/vnd.openxmlformats-officedocument.presentationml.slide+xml"/>
  <Override PartName="/ppt/slides/slide7.xml" ContentType="application/vnd.openxmlformats-officedocument.presentationml.slide+xml"/>
  <Override PartName="/ppt/slides/slide10.xml" ContentType="application/vnd.openxmlformats-officedocument.presentationml.slide+xml"/>
  <Override PartName="/ppt/slides/slide13.xml" ContentType="application/vnd.openxmlformats-officedocument.presentationml.slide+xml"/>
  <Override PartName="/ppt/slides/slide16.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6.xml" ContentType="application/vnd.openxmlformats-officedocument.presentationml.slide+xml"/>
  <Override PartName="/ppt/slides/slide9.xml" ContentType="application/vnd.openxmlformats-officedocument.presentationml.slide+xml"/>
  <Override PartName="/ppt/notesSlides/notesSlide18.xml" ContentType="application/vnd.openxmlformats-officedocument.presentationml.notesSlide+xml"/>
  <Override PartName="/ppt/notesSlides/notesSlide22.xml" ContentType="application/vnd.openxmlformats-officedocument.presentationml.notesSlide+xml"/>
  <Override PartName="/ppt/notesSlides/_rels/notesSlide23.xml.rels" ContentType="application/vnd.openxmlformats-package.relationships+xml"/>
  <Override PartName="/ppt/notesSlides/_rels/notesSlide14.xml.rels" ContentType="application/vnd.openxmlformats-package.relationships+xml"/>
  <Override PartName="/ppt/notesSlides/_rels/notesSlide5.xml.rels" ContentType="application/vnd.openxmlformats-package.relationships+xml"/>
  <Override PartName="/ppt/notesSlides/_rels/notesSlide19.xml.rels" ContentType="application/vnd.openxmlformats-package.relationships+xml"/>
  <Override PartName="/ppt/notesSlides/_rels/notesSlide21.xml.rels" ContentType="application/vnd.openxmlformats-package.relationships+xml"/>
  <Override PartName="/ppt/notesSlides/_rels/notesSlide20.xml.rels" ContentType="application/vnd.openxmlformats-package.relationships+xml"/>
  <Override PartName="/ppt/notesSlides/_rels/notesSlide12.xml.rels" ContentType="application/vnd.openxmlformats-package.relationships+xml"/>
  <Override PartName="/ppt/notesSlides/_rels/notesSlide3.xml.rels" ContentType="application/vnd.openxmlformats-package.relationships+xml"/>
  <Override PartName="/ppt/notesSlides/_rels/notesSlide17.xml.rels" ContentType="application/vnd.openxmlformats-package.relationships+xml"/>
  <Override PartName="/ppt/notesSlides/_rels/notesSlide10.xml.rels" ContentType="application/vnd.openxmlformats-package.relationships+xml"/>
  <Override PartName="/ppt/notesSlides/_rels/notesSlide15.xml.rels" ContentType="application/vnd.openxmlformats-package.relationships+xml"/>
  <Override PartName="/ppt/notesSlides/_rels/notesSlide9.xml.rels" ContentType="application/vnd.openxmlformats-package.relationships+xml"/>
  <Override PartName="/ppt/notesSlides/_rels/notesSlide8.xml.rels" ContentType="application/vnd.openxmlformats-package.relationships+xml"/>
  <Override PartName="/ppt/notesSlides/_rels/notesSlide24.xml.rels" ContentType="application/vnd.openxmlformats-package.relationships+xml"/>
  <Override PartName="/ppt/notesSlides/_rels/notesSlide6.xml.rels" ContentType="application/vnd.openxmlformats-package.relationships+xml"/>
  <Override PartName="/ppt/notesSlides/_rels/notesSlide22.xml.rels" ContentType="application/vnd.openxmlformats-package.relationships+xml"/>
  <Override PartName="/ppt/notesSlides/_rels/notesSlide13.xml.rels" ContentType="application/vnd.openxmlformats-package.relationships+xml"/>
  <Override PartName="/ppt/notesSlides/_rels/notesSlide4.xml.rels" ContentType="application/vnd.openxmlformats-package.relationships+xml"/>
  <Override PartName="/ppt/notesSlides/_rels/notesSlide18.xml.rels" ContentType="application/vnd.openxmlformats-package.relationships+xml"/>
  <Override PartName="/ppt/notesSlides/_rels/notesSlide11.xml.rels" ContentType="application/vnd.openxmlformats-package.relationships+xml"/>
  <Override PartName="/ppt/notesSlides/_rels/notesSlide16.xml.rels" ContentType="application/vnd.openxmlformats-package.relationships+xml"/>
  <Override PartName="/ppt/notesSlides/_rels/notesSlide2.xml.rels" ContentType="application/vnd.openxmlformats-package.relationships+xml"/>
  <Override PartName="/ppt/notesSlides/_rels/notesSlide7.xml.rels" ContentType="application/vnd.openxmlformats-package.relationships+xml"/>
  <Override PartName="/ppt/notesSlides/notesSlide4.xml" ContentType="application/vnd.openxmlformats-officedocument.presentationml.notesSlide+xml"/>
  <Override PartName="/ppt/notesSlides/notesSlide7.xml" ContentType="application/vnd.openxmlformats-officedocument.presentationml.notesSlide+xml"/>
  <Override PartName="/ppt/notesSlides/notesSlide11.xml" ContentType="application/vnd.openxmlformats-officedocument.presentationml.notesSlide+xml"/>
  <Override PartName="/ppt/notesSlides/notesSlide14.xml" ContentType="application/vnd.openxmlformats-officedocument.presentationml.notesSlide+xml"/>
  <Override PartName="/ppt/notesSlides/notesSlide17.xml" ContentType="application/vnd.openxmlformats-officedocument.presentationml.notesSlide+xml"/>
  <Override PartName="/ppt/notesSlides/notesSlide21.xml" ContentType="application/vnd.openxmlformats-officedocument.presentationml.notesSlide+xml"/>
  <Override PartName="/ppt/notesSlides/notesSlide24.xml" ContentType="application/vnd.openxmlformats-officedocument.presentationml.notesSlide+xml"/>
  <Override PartName="/ppt/notesSlides/notesSlide3.xml" ContentType="application/vnd.openxmlformats-officedocument.presentationml.notesSlide+xml"/>
  <Override PartName="/ppt/notesSlides/notesSlide6.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13.xml" ContentType="application/vnd.openxmlformats-officedocument.presentationml.notesSlide+xml"/>
  <Override PartName="/ppt/notesSlides/notesSlide16.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3.xml" ContentType="application/vnd.openxmlformats-officedocument.presentationml.notesSlide+xml"/>
  <Override PartName="/ppt/notesSlides/notesSlide2.xml" ContentType="application/vnd.openxmlformats-officedocument.presentationml.notesSlide+xml"/>
  <Override PartName="/ppt/notesSlides/notesSlide5.xml" ContentType="application/vnd.openxmlformats-officedocument.presentationml.notesSlide+xml"/>
  <Override PartName="/ppt/notesSlides/notesSlide8.xml" ContentType="application/vnd.openxmlformats-officedocument.presentationml.notesSlide+xml"/>
  <Override PartName="/ppt/notesSlides/notesSlide12.xml" ContentType="application/vnd.openxmlformats-officedocument.presentationml.notesSlide+xml"/>
  <Override PartName="/ppt/notesSlides/notesSlide15.xml" ContentType="application/vnd.openxmlformats-officedocument.presentationml.notesSlide+xml"/>
</Types>
</file>

<file path=_rels/.rels><?xml version="1.0" encoding="UTF-8"?>
<Relationships xmlns="http://schemas.openxmlformats.org/package/2006/relationships"><Relationship Id="rId1"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p:sldMasterIdLst>
    <p:sldMasterId id="2147483648" r:id="rId2"/>
    <p:sldMasterId id="2147483650"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Lst>
  <p:sldSz cx="9144000" cy="6858000"/>
  <p:notesSz cx="6858000" cy="91440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notesMaster" Target="notesMasters/notes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
</Relationships>
</file>

<file path=ppt/notesMasters/_rels/notesMaster1.xml.rels><?xml version="1.0" encoding="UTF-8"?>
<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4" name="PlaceHolder 1"/>
          <p:cNvSpPr>
            <a:spLocks noGrp="1"/>
          </p:cNvSpPr>
          <p:nvPr>
            <p:ph type="body"/>
          </p:nvPr>
        </p:nvSpPr>
        <p:spPr>
          <a:xfrm>
            <a:off x="777240" y="4777560"/>
            <a:ext cx="6217560" cy="4525920"/>
          </a:xfrm>
          <a:prstGeom prst="rect">
            <a:avLst/>
          </a:prstGeom>
        </p:spPr>
        <p:txBody>
          <a:bodyPr bIns="0" lIns="0" rIns="0" tIns="0" wrap="none"/>
          <a:p>
            <a:r>
              <a:rPr lang="en-US"/>
              <a:t>Click to edit the notes format</a:t>
            </a:r>
            <a:endParaRPr/>
          </a:p>
        </p:txBody>
      </p:sp>
      <p:sp>
        <p:nvSpPr>
          <p:cNvPr id="15" name="PlaceHolder 2"/>
          <p:cNvSpPr>
            <a:spLocks noGrp="1"/>
          </p:cNvSpPr>
          <p:nvPr>
            <p:ph type="hdr"/>
          </p:nvPr>
        </p:nvSpPr>
        <p:spPr>
          <a:xfrm>
            <a:off x="0" y="0"/>
            <a:ext cx="3372840" cy="502560"/>
          </a:xfrm>
          <a:prstGeom prst="rect">
            <a:avLst/>
          </a:prstGeom>
        </p:spPr>
        <p:txBody>
          <a:bodyPr bIns="0" lIns="0" rIns="0" tIns="0" wrap="none"/>
          <a:p>
            <a:r>
              <a:rPr lang="en-US"/>
              <a:t>&lt;header&gt;</a:t>
            </a:r>
            <a:endParaRPr/>
          </a:p>
        </p:txBody>
      </p:sp>
      <p:sp>
        <p:nvSpPr>
          <p:cNvPr id="16" name="PlaceHolder 3"/>
          <p:cNvSpPr>
            <a:spLocks noGrp="1"/>
          </p:cNvSpPr>
          <p:nvPr>
            <p:ph type="dt"/>
          </p:nvPr>
        </p:nvSpPr>
        <p:spPr>
          <a:xfrm>
            <a:off x="4399200" y="0"/>
            <a:ext cx="3372840" cy="502560"/>
          </a:xfrm>
          <a:prstGeom prst="rect">
            <a:avLst/>
          </a:prstGeom>
        </p:spPr>
        <p:txBody>
          <a:bodyPr bIns="0" lIns="0" rIns="0" tIns="0" wrap="none"/>
          <a:p>
            <a:pPr algn="r"/>
            <a:r>
              <a:rPr lang="en-US"/>
              <a:t>&lt;date/time&gt;</a:t>
            </a:r>
            <a:endParaRPr/>
          </a:p>
        </p:txBody>
      </p:sp>
      <p:sp>
        <p:nvSpPr>
          <p:cNvPr id="17" name="PlaceHolder 4"/>
          <p:cNvSpPr>
            <a:spLocks noGrp="1"/>
          </p:cNvSpPr>
          <p:nvPr>
            <p:ph type="ftr"/>
          </p:nvPr>
        </p:nvSpPr>
        <p:spPr>
          <a:xfrm>
            <a:off x="0" y="9555480"/>
            <a:ext cx="3372840" cy="502560"/>
          </a:xfrm>
          <a:prstGeom prst="rect">
            <a:avLst/>
          </a:prstGeom>
        </p:spPr>
        <p:txBody>
          <a:bodyPr anchor="b" bIns="0" lIns="0" rIns="0" tIns="0" wrap="none"/>
          <a:p>
            <a:r>
              <a:rPr lang="en-US"/>
              <a:t>&lt;footer&gt;</a:t>
            </a:r>
            <a:endParaRPr/>
          </a:p>
        </p:txBody>
      </p:sp>
      <p:sp>
        <p:nvSpPr>
          <p:cNvPr id="18" name="PlaceHolder 5"/>
          <p:cNvSpPr>
            <a:spLocks noGrp="1"/>
          </p:cNvSpPr>
          <p:nvPr>
            <p:ph type="sldNum"/>
          </p:nvPr>
        </p:nvSpPr>
        <p:spPr>
          <a:xfrm>
            <a:off x="4399200" y="9555480"/>
            <a:ext cx="3372840" cy="502560"/>
          </a:xfrm>
          <a:prstGeom prst="rect">
            <a:avLst/>
          </a:prstGeom>
        </p:spPr>
        <p:txBody>
          <a:bodyPr anchor="b" bIns="0" lIns="0" rIns="0" tIns="0" wrap="none"/>
          <a:p>
            <a:pPr algn="r"/>
            <a:fld id="{81E1B1F1-B191-4101-81D1-F1E121E16191}" type="slidenum">
              <a:rPr lang="en-US"/>
              <a:t>&lt;number&gt;</a:t>
            </a:fld>
            <a:endParaRPr/>
          </a:p>
        </p:txBody>
      </p:sp>
    </p:spTree>
  </p:cSld>
  <p:clrMap accent1="accent1" accent2="accent2" accent3="accent3" accent4="accent4" accent5="accent5" accent6="accent6" bg1="lt1" bg2="lt2" folHlink="folHlink" hlink="hlink" tx1="dk1" tx2="dk2"/>
</p:notesMaster>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
</Relationships>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
</Relationships>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
</Relationships>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
</Relationships>
</file>

<file path=ppt/notesSlides/_rels/notesSlide1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
</Relationships>
</file>

<file path=ppt/notesSlides/_rels/notesSlide15.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
</Relationships>
</file>

<file path=ppt/notesSlides/_rels/notesSlide16.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
</Relationships>
</file>

<file path=ppt/notesSlides/_rels/notesSlide17.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
</Relationships>
</file>

<file path=ppt/notesSlides/_rels/notesSlide18.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
</Relationships>
</file>

<file path=ppt/notesSlides/_rels/notesSlide19.xml.rels><?xml version="1.0" encoding="UTF-8"?>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
</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_rels/notesSlide20.xml.rels><?xml version="1.0" encoding="UTF-8"?>
<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
</Relationships>
</file>

<file path=ppt/notesSlides/_rels/notesSlide21.xml.rels><?xml version="1.0" encoding="UTF-8"?>
<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
</Relationships>
</file>

<file path=ppt/notesSlides/_rels/notesSlide22.xml.rels><?xml version="1.0" encoding="UTF-8"?>
<Relationships xmlns="http://schemas.openxmlformats.org/package/2006/relationships"><Relationship Id="rId1" Type="http://schemas.openxmlformats.org/officeDocument/2006/relationships/slide" Target="../slides/slide22.xml"/><Relationship Id="rId2" Type="http://schemas.openxmlformats.org/officeDocument/2006/relationships/notesMaster" Target="../notesMasters/notesMaster1.xml"/>
</Relationships>
</file>

<file path=ppt/notesSlides/_rels/notesSlide23.xml.rels><?xml version="1.0" encoding="UTF-8"?>
<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
</Relationships>
</file>

<file path=ppt/notesSlides/_rels/notesSlide24.xml.rels><?xml version="1.0" encoding="UTF-8"?>
<Relationships xmlns="http://schemas.openxmlformats.org/package/2006/relationships"><Relationship Id="rId1" Type="http://schemas.openxmlformats.org/officeDocument/2006/relationships/slide" Target="../slides/slide24.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
</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
</Relationship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43" name="PlaceHolder 1"/>
          <p:cNvSpPr>
            <a:spLocks noGrp="1"/>
          </p:cNvSpPr>
          <p:nvPr>
            <p:ph type="body"/>
          </p:nvPr>
        </p:nvSpPr>
        <p:spPr>
          <a:xfrm>
            <a:off x="0" y="0"/>
            <a:ext cx="360" cy="360"/>
          </a:xfrm>
          <a:prstGeom prst="rect">
            <a:avLst/>
          </a:prstGeom>
        </p:spPr>
        <p:txBody>
          <a:bodyPr bIns="45000" lIns="90000" rIns="90000" tIns="45000"/>
          <a:p>
            <a:r>
              <a:rPr lang="en-US">
                <a:solidFill>
                  <a:srgbClr val="000000"/>
                </a:solidFill>
                <a:latin typeface="+mn-lt"/>
                <a:ea typeface="+mn-ea"/>
              </a:rPr>
              <a:t>Shown here is axially oriented cross section of our experimental setup. Following this structure from right to left we have our MELBA which provides a -300kV pulsed voltage to the coaxial transmission line.</a:t>
            </a:r>
            <a:endParaRPr/>
          </a:p>
          <a:p>
            <a:endParaRPr/>
          </a:p>
          <a:p>
            <a:r>
              <a:rPr lang="en-US">
                <a:solidFill>
                  <a:srgbClr val="000000"/>
                </a:solidFill>
                <a:latin typeface="+mn-lt"/>
                <a:ea typeface="+mn-ea"/>
              </a:rPr>
              <a:t>The pulse tranverses the transmission line which terminates in the emission primed cathode structure which is centrally located about the RPM-12a anode block. An axially uniform magnetic field is applied by via the helmholz electromagnet configuration providing the necessary cross field configuration for our drifting electron beam.</a:t>
            </a:r>
            <a:endParaRPr/>
          </a:p>
          <a:p>
            <a:endParaRPr/>
          </a:p>
          <a:p>
            <a:r>
              <a:rPr lang="en-US">
                <a:solidFill>
                  <a:srgbClr val="000000"/>
                </a:solidFill>
                <a:latin typeface="+mn-lt"/>
                <a:ea typeface="+mn-ea"/>
              </a:rPr>
              <a:t>RF power that is generated in the  open face cavities of the RPM slow wave structure is then able to weakly mode convert to a cylindrical waveguide mode within the vacuum chamber itself. Power from the vacuum chamber propagates into atmosphere through a electromagnetically transparent Lexan window to the load chamber lined with an RF absorbing dielectric. We sample a small amount of the remaining power through a WR650 to type N antenna to diagnose the frequency and relative timing of our HPM pulse.</a:t>
            </a:r>
            <a:endParaRPr/>
          </a:p>
        </p:txBody>
      </p:sp>
      <p:sp>
        <p:nvSpPr>
          <p:cNvPr id="244" name="TextShape 2"/>
          <p:cNvSpPr txBox="1"/>
          <p:nvPr/>
        </p:nvSpPr>
        <p:spPr>
          <a:xfrm>
            <a:off x="0" y="0"/>
            <a:ext cx="360" cy="360"/>
          </a:xfrm>
          <a:prstGeom prst="rect">
            <a:avLst/>
          </a:prstGeom>
        </p:spPr>
        <p:txBody>
          <a:bodyPr bIns="45000" lIns="90000" rIns="90000" tIns="45000"/>
          <a:p>
            <a:fld id="{21C18181-2151-4171-8131-3181A1E14151}" type="slidenum">
              <a:rPr lang="en-US">
                <a:solidFill>
                  <a:srgbClr val="000000"/>
                </a:solidFill>
                <a:latin typeface="+mn-lt"/>
                <a:ea typeface="+mn-ea"/>
              </a:rPr>
              <a:t>&lt;number&gt;</a:t>
            </a:fld>
            <a:endParaRPr/>
          </a:p>
        </p:txBody>
      </p:sp>
    </p:spTree>
  </p:cSld>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45" name="PlaceHolder 1"/>
          <p:cNvSpPr>
            <a:spLocks noGrp="1"/>
          </p:cNvSpPr>
          <p:nvPr>
            <p:ph type="body"/>
          </p:nvPr>
        </p:nvSpPr>
        <p:spPr>
          <a:xfrm>
            <a:off x="0" y="0"/>
            <a:ext cx="360" cy="360"/>
          </a:xfrm>
          <a:prstGeom prst="rect">
            <a:avLst/>
          </a:prstGeom>
        </p:spPr>
        <p:txBody>
          <a:bodyPr bIns="45000" lIns="90000" rIns="90000" tIns="45000"/>
          <a:p>
            <a:r>
              <a:rPr lang="en-US">
                <a:solidFill>
                  <a:srgbClr val="000000"/>
                </a:solidFill>
                <a:latin typeface="+mn-lt"/>
                <a:ea typeface="+mn-ea"/>
              </a:rPr>
              <a:t>Here is a typical shot summary for pi-mode operation of the RPM-12a. In the upper left we have the shot profile with voltage in green, total emitted current in blue, and our sampled power in black (which we again use for frequency and timing purposes).  </a:t>
            </a:r>
            <a:endParaRPr/>
          </a:p>
          <a:p>
            <a:r>
              <a:rPr lang="en-US">
                <a:solidFill>
                  <a:srgbClr val="000000"/>
                </a:solidFill>
                <a:latin typeface="+mn-lt"/>
                <a:ea typeface="+mn-ea"/>
              </a:rPr>
              <a:t>We analyze frequency using a heterodyne diagnostic for which the raw data is shown here and then apply a moving window FFT as well as a time integrated FFT to provide frequency v time as well as the dominate frequency throughout the pulse.</a:t>
            </a:r>
            <a:endParaRPr/>
          </a:p>
          <a:p>
            <a:endParaRPr/>
          </a:p>
          <a:p>
            <a:r>
              <a:rPr lang="en-US">
                <a:solidFill>
                  <a:srgbClr val="000000"/>
                </a:solidFill>
                <a:latin typeface="+mn-lt"/>
                <a:ea typeface="+mn-ea"/>
              </a:rPr>
              <a:t>Using a -250 kV applied Voltage and a 0.2 T axial magnetic field this particular shot predominantly produced microwaves at 1.015GHz for approximately 250 ns.</a:t>
            </a:r>
            <a:endParaRPr/>
          </a:p>
          <a:p>
            <a:endParaRPr/>
          </a:p>
          <a:p>
            <a:r>
              <a:rPr lang="en-US">
                <a:solidFill>
                  <a:srgbClr val="000000"/>
                </a:solidFill>
                <a:latin typeface="+mn-lt"/>
                <a:ea typeface="+mn-ea"/>
              </a:rPr>
              <a:t>Despite having several shots which display ideal profiles with long uniform pulses, the RPM is highly susceptible to competition due the closely spaced mode structure I described earlier. </a:t>
            </a:r>
            <a:endParaRPr/>
          </a:p>
          <a:p>
            <a:endParaRPr/>
          </a:p>
        </p:txBody>
      </p:sp>
      <p:sp>
        <p:nvSpPr>
          <p:cNvPr id="246" name="TextShape 2"/>
          <p:cNvSpPr txBox="1"/>
          <p:nvPr/>
        </p:nvSpPr>
        <p:spPr>
          <a:xfrm>
            <a:off x="0" y="0"/>
            <a:ext cx="360" cy="360"/>
          </a:xfrm>
          <a:prstGeom prst="rect">
            <a:avLst/>
          </a:prstGeom>
        </p:spPr>
        <p:txBody>
          <a:bodyPr bIns="45000" lIns="90000" rIns="90000" tIns="45000"/>
          <a:p>
            <a:fld id="{D101C151-F1D1-41B1-8181-7191E1B13141}" type="slidenum">
              <a:rPr lang="en-US">
                <a:solidFill>
                  <a:srgbClr val="000000"/>
                </a:solidFill>
                <a:latin typeface="+mn-lt"/>
                <a:ea typeface="+mn-ea"/>
              </a:rPr>
              <a:t>&lt;number&gt;</a:t>
            </a:fld>
            <a:endParaRPr/>
          </a:p>
        </p:txBody>
      </p:sp>
    </p:spTree>
  </p:cSld>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47" name="PlaceHolder 1"/>
          <p:cNvSpPr>
            <a:spLocks noGrp="1"/>
          </p:cNvSpPr>
          <p:nvPr>
            <p:ph type="body"/>
          </p:nvPr>
        </p:nvSpPr>
        <p:spPr>
          <a:xfrm>
            <a:off x="0" y="0"/>
            <a:ext cx="360" cy="360"/>
          </a:xfrm>
          <a:prstGeom prst="rect">
            <a:avLst/>
          </a:prstGeom>
        </p:spPr>
        <p:txBody>
          <a:bodyPr bIns="45000" lIns="90000" rIns="90000" tIns="45000"/>
          <a:p>
            <a:endParaRPr/>
          </a:p>
          <a:p>
            <a:r>
              <a:rPr lang="en-US">
                <a:solidFill>
                  <a:srgbClr val="000000"/>
                </a:solidFill>
                <a:latin typeface="+mn-lt"/>
                <a:ea typeface="+mn-ea"/>
              </a:rPr>
              <a:t>This shot, run using nearly identical applied fields, yielded a sharply rising diode current which consequently provided dynamic operating conditions within the device. As a result the RF mode suffered from severe competition between several RF frequencies (most notably 1.01GHz ~pi and 0.98 ~5pi/6)</a:t>
            </a:r>
            <a:endParaRPr/>
          </a:p>
          <a:p>
            <a:endParaRPr/>
          </a:p>
          <a:p>
            <a:r>
              <a:rPr lang="en-US">
                <a:solidFill>
                  <a:srgbClr val="000000"/>
                </a:solidFill>
                <a:latin typeface="+mn-lt"/>
                <a:ea typeface="+mn-ea"/>
              </a:rPr>
              <a:t>The output HPM pulse was not only shorter in duration but also experienced mode hopping and regions of almost no sampled power during the 200ns period. </a:t>
            </a:r>
            <a:endParaRPr/>
          </a:p>
        </p:txBody>
      </p:sp>
      <p:sp>
        <p:nvSpPr>
          <p:cNvPr id="248" name="TextShape 2"/>
          <p:cNvSpPr txBox="1"/>
          <p:nvPr/>
        </p:nvSpPr>
        <p:spPr>
          <a:xfrm>
            <a:off x="0" y="0"/>
            <a:ext cx="360" cy="360"/>
          </a:xfrm>
          <a:prstGeom prst="rect">
            <a:avLst/>
          </a:prstGeom>
        </p:spPr>
        <p:txBody>
          <a:bodyPr bIns="45000" lIns="90000" rIns="90000" tIns="45000"/>
          <a:p>
            <a:fld id="{E1514121-F101-4101-A151-81B1B101A181}" type="slidenum">
              <a:rPr lang="en-US">
                <a:solidFill>
                  <a:srgbClr val="000000"/>
                </a:solidFill>
                <a:latin typeface="+mn-lt"/>
                <a:ea typeface="+mn-ea"/>
              </a:rPr>
              <a:t>&lt;number&gt;</a:t>
            </a:fld>
            <a:endParaRPr/>
          </a:p>
        </p:txBody>
      </p:sp>
    </p:spTree>
  </p:cSld>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49" name="PlaceHolder 1"/>
          <p:cNvSpPr>
            <a:spLocks noGrp="1"/>
          </p:cNvSpPr>
          <p:nvPr>
            <p:ph type="body"/>
          </p:nvPr>
        </p:nvSpPr>
        <p:spPr>
          <a:xfrm>
            <a:off x="0" y="0"/>
            <a:ext cx="360" cy="360"/>
          </a:xfrm>
          <a:prstGeom prst="rect">
            <a:avLst/>
          </a:prstGeom>
        </p:spPr>
        <p:txBody>
          <a:bodyPr bIns="45000" lIns="90000" rIns="90000" tIns="45000"/>
          <a:p>
            <a:r>
              <a:rPr lang="en-US">
                <a:solidFill>
                  <a:srgbClr val="000000"/>
                </a:solidFill>
                <a:latin typeface="+mn-lt"/>
                <a:ea typeface="+mn-ea"/>
              </a:rPr>
              <a:t>Once confident in our ability to readily produce microwaves we evolved our diagnostics a bit and implemented B-dot loops in the vicinity of the open face of the RPM cavities. </a:t>
            </a:r>
            <a:endParaRPr/>
          </a:p>
          <a:p>
            <a:endParaRPr/>
          </a:p>
          <a:p>
            <a:r>
              <a:rPr lang="en-US">
                <a:solidFill>
                  <a:srgbClr val="000000"/>
                </a:solidFill>
                <a:latin typeface="+mn-lt"/>
                <a:ea typeface="+mn-ea"/>
              </a:rPr>
              <a:t>Currently we have employed two b-dots within our experimental prototype, one on each oscillator. We have oriented these loops such that we can observe the frequency and phase of the fringing magnetic field of each cavity in a manner similar to the diagnostics we observed in our simulated system. </a:t>
            </a:r>
            <a:endParaRPr/>
          </a:p>
        </p:txBody>
      </p:sp>
      <p:sp>
        <p:nvSpPr>
          <p:cNvPr id="250" name="TextShape 2"/>
          <p:cNvSpPr txBox="1"/>
          <p:nvPr/>
        </p:nvSpPr>
        <p:spPr>
          <a:xfrm>
            <a:off x="0" y="0"/>
            <a:ext cx="360" cy="360"/>
          </a:xfrm>
          <a:prstGeom prst="rect">
            <a:avLst/>
          </a:prstGeom>
        </p:spPr>
        <p:txBody>
          <a:bodyPr bIns="45000" lIns="90000" rIns="90000" tIns="45000"/>
          <a:p>
            <a:fld id="{F1E111D1-A1A1-4101-8131-41A1812131A1}" type="slidenum">
              <a:rPr lang="en-US">
                <a:solidFill>
                  <a:srgbClr val="000000"/>
                </a:solidFill>
                <a:latin typeface="+mn-lt"/>
                <a:ea typeface="+mn-ea"/>
              </a:rPr>
              <a:t>&lt;number&gt;</a:t>
            </a:fld>
            <a:endParaRPr/>
          </a:p>
        </p:txBody>
      </p:sp>
    </p:spTree>
  </p:cSld>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51" name="PlaceHolder 1"/>
          <p:cNvSpPr>
            <a:spLocks noGrp="1"/>
          </p:cNvSpPr>
          <p:nvPr>
            <p:ph type="body"/>
          </p:nvPr>
        </p:nvSpPr>
        <p:spPr>
          <a:xfrm>
            <a:off x="0" y="0"/>
            <a:ext cx="360" cy="360"/>
          </a:xfrm>
          <a:prstGeom prst="rect">
            <a:avLst/>
          </a:prstGeom>
        </p:spPr>
        <p:txBody>
          <a:bodyPr bIns="45000" lIns="90000" rIns="90000" tIns="45000"/>
          <a:p>
            <a:r>
              <a:rPr lang="en-US">
                <a:solidFill>
                  <a:srgbClr val="000000"/>
                </a:solidFill>
                <a:latin typeface="+mn-lt"/>
                <a:ea typeface="+mn-ea"/>
              </a:rPr>
              <a:t>The plot in the upper right shows the super imposed signal from each B-dot loop as well as the our original diode sampled power signal as a function of time. </a:t>
            </a:r>
            <a:endParaRPr/>
          </a:p>
          <a:p>
            <a:endParaRPr/>
          </a:p>
          <a:p>
            <a:r>
              <a:rPr lang="en-US">
                <a:solidFill>
                  <a:srgbClr val="000000"/>
                </a:solidFill>
                <a:latin typeface="+mn-lt"/>
                <a:ea typeface="+mn-ea"/>
              </a:rPr>
              <a:t>The two primary observations to make with this particular data set is </a:t>
            </a:r>
            <a:endParaRPr/>
          </a:p>
          <a:p>
            <a:endParaRPr/>
          </a:p>
          <a:p>
            <a:r>
              <a:rPr lang="en-US">
                <a:solidFill>
                  <a:srgbClr val="000000"/>
                </a:solidFill>
                <a:latin typeface="+mn-lt"/>
                <a:ea typeface="+mn-ea"/>
              </a:rPr>
              <a:t>One: that the signal from both B-dots extend far past the diode signal (indicating that evolution of an RF block between the two diagnostics  which we believed is caused by plasma formation on our lexan vaccum window) </a:t>
            </a:r>
            <a:endParaRPr/>
          </a:p>
          <a:p>
            <a:endParaRPr/>
          </a:p>
          <a:p>
            <a:r>
              <a:rPr lang="en-US">
                <a:solidFill>
                  <a:srgbClr val="000000"/>
                </a:solidFill>
                <a:latin typeface="+mn-lt"/>
                <a:ea typeface="+mn-ea"/>
              </a:rPr>
              <a:t>and Two :that the oscillating H-field from parallel cavities exhibits the same phase drifting which we identified in our simulated unlocked oscillators.</a:t>
            </a:r>
            <a:endParaRPr/>
          </a:p>
          <a:p>
            <a:endParaRPr/>
          </a:p>
          <a:p>
            <a:r>
              <a:rPr lang="en-US">
                <a:solidFill>
                  <a:srgbClr val="000000"/>
                </a:solidFill>
                <a:latin typeface="+mn-lt"/>
                <a:ea typeface="+mn-ea"/>
              </a:rPr>
              <a:t>To improve the potential for our oscillators to achieve locking we considered several possible solutions including vane strapping, gap coupling resonant cavities, and continuous slow wave structures to maintain proper RF bunching about the device.</a:t>
            </a:r>
            <a:endParaRPr/>
          </a:p>
          <a:p>
            <a:endParaRPr/>
          </a:p>
          <a:p>
            <a:r>
              <a:rPr lang="en-US">
                <a:solidFill>
                  <a:srgbClr val="000000"/>
                </a:solidFill>
                <a:latin typeface="+mn-lt"/>
                <a:ea typeface="+mn-ea"/>
              </a:rPr>
              <a:t>What we found actually worked best was to not alter the anode at all but instead focus on cross oscillator communication through the cathode.</a:t>
            </a:r>
            <a:endParaRPr/>
          </a:p>
        </p:txBody>
      </p:sp>
      <p:sp>
        <p:nvSpPr>
          <p:cNvPr id="252" name="TextShape 2"/>
          <p:cNvSpPr txBox="1"/>
          <p:nvPr/>
        </p:nvSpPr>
        <p:spPr>
          <a:xfrm>
            <a:off x="0" y="0"/>
            <a:ext cx="360" cy="360"/>
          </a:xfrm>
          <a:prstGeom prst="rect">
            <a:avLst/>
          </a:prstGeom>
        </p:spPr>
        <p:txBody>
          <a:bodyPr bIns="45000" lIns="90000" rIns="90000" tIns="45000"/>
          <a:p>
            <a:fld id="{B16131E1-A1E1-4121-A171-F171D1D1C1B1}" type="slidenum">
              <a:rPr lang="en-US">
                <a:solidFill>
                  <a:srgbClr val="000000"/>
                </a:solidFill>
                <a:latin typeface="+mn-lt"/>
                <a:ea typeface="+mn-ea"/>
              </a:rPr>
              <a:t>&lt;number&gt;</a:t>
            </a:fld>
            <a:endParaRPr/>
          </a:p>
        </p:txBody>
      </p:sp>
    </p:spTree>
  </p:cSld>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53" name="PlaceHolder 1"/>
          <p:cNvSpPr>
            <a:spLocks noGrp="1"/>
          </p:cNvSpPr>
          <p:nvPr>
            <p:ph type="body"/>
          </p:nvPr>
        </p:nvSpPr>
        <p:spPr>
          <a:xfrm>
            <a:off x="0" y="0"/>
            <a:ext cx="360" cy="360"/>
          </a:xfrm>
          <a:prstGeom prst="rect">
            <a:avLst/>
          </a:prstGeom>
        </p:spPr>
        <p:txBody>
          <a:bodyPr bIns="45000" lIns="90000" rIns="90000" tIns="45000"/>
          <a:p>
            <a:r>
              <a:rPr lang="en-US">
                <a:solidFill>
                  <a:srgbClr val="000000"/>
                </a:solidFill>
                <a:latin typeface="+mn-lt"/>
                <a:ea typeface="+mn-ea"/>
              </a:rPr>
              <a:t>With that we present the Mode Control Cathode</a:t>
            </a:r>
            <a:endParaRPr/>
          </a:p>
          <a:p>
            <a:endParaRPr/>
          </a:p>
          <a:p>
            <a:r>
              <a:rPr lang="en-US">
                <a:solidFill>
                  <a:srgbClr val="000000"/>
                </a:solidFill>
                <a:latin typeface="+mn-lt"/>
                <a:ea typeface="+mn-ea"/>
              </a:rPr>
              <a:t>Geometrically similar to the transparent cathode developed by Prof. Sgu at the UNM,</a:t>
            </a:r>
            <a:endParaRPr/>
          </a:p>
          <a:p>
            <a:r>
              <a:rPr lang="en-US">
                <a:solidFill>
                  <a:srgbClr val="000000"/>
                </a:solidFill>
                <a:latin typeface="+mn-lt"/>
                <a:ea typeface="+mn-ea"/>
              </a:rPr>
              <a:t>The MCC will act as an emission priming structure for both the pi and 2pi modes. </a:t>
            </a:r>
            <a:endParaRPr/>
          </a:p>
          <a:p>
            <a:endParaRPr/>
          </a:p>
          <a:p>
            <a:r>
              <a:rPr lang="en-US">
                <a:solidFill>
                  <a:srgbClr val="000000"/>
                </a:solidFill>
                <a:latin typeface="+mn-lt"/>
                <a:ea typeface="+mn-ea"/>
              </a:rPr>
              <a:t>However, instead of acting to enhance the electrostatic field on the surface of the cathode, the MCC works to resonantly couple RF fields from one side of the device to the other. </a:t>
            </a:r>
            <a:endParaRPr/>
          </a:p>
          <a:p>
            <a:endParaRPr/>
          </a:p>
          <a:p>
            <a:r>
              <a:rPr lang="en-US">
                <a:solidFill>
                  <a:srgbClr val="000000"/>
                </a:solidFill>
                <a:latin typeface="+mn-lt"/>
                <a:ea typeface="+mn-ea"/>
              </a:rPr>
              <a:t>The periodically slotted structure also provides full electron beam circulation throughout the entirety of the planar geometry and may lead to a phenomenon we refer to as “Cross Oscillator Self Focusing” which I will elaborate on shortly.</a:t>
            </a:r>
            <a:endParaRPr/>
          </a:p>
          <a:p>
            <a:endParaRPr/>
          </a:p>
          <a:p>
            <a:r>
              <a:rPr lang="en-US">
                <a:solidFill>
                  <a:srgbClr val="000000"/>
                </a:solidFill>
                <a:latin typeface="+mn-lt"/>
                <a:ea typeface="+mn-ea"/>
              </a:rPr>
              <a:t>Additionally the MCC can be utilized as an RF tuning mechanism that is completely independent from the surrounding slow wave structure.  Subtle changes to the size and shape of each periodic structure can be analytically shown to shift the frequency of a given mode or increase mode separation (particularly between the closely spaced even-odd modes I identified initially.)</a:t>
            </a:r>
            <a:endParaRPr/>
          </a:p>
        </p:txBody>
      </p:sp>
      <p:sp>
        <p:nvSpPr>
          <p:cNvPr id="254" name="TextShape 2"/>
          <p:cNvSpPr txBox="1"/>
          <p:nvPr/>
        </p:nvSpPr>
        <p:spPr>
          <a:xfrm>
            <a:off x="0" y="0"/>
            <a:ext cx="360" cy="360"/>
          </a:xfrm>
          <a:prstGeom prst="rect">
            <a:avLst/>
          </a:prstGeom>
        </p:spPr>
        <p:txBody>
          <a:bodyPr bIns="45000" lIns="90000" rIns="90000" tIns="45000"/>
          <a:p>
            <a:fld id="{8111A161-C151-4161-81E1-3101D1A141D1}" type="slidenum">
              <a:rPr lang="en-US">
                <a:solidFill>
                  <a:srgbClr val="000000"/>
                </a:solidFill>
                <a:latin typeface="+mn-lt"/>
                <a:ea typeface="+mn-ea"/>
              </a:rPr>
              <a:t>&lt;number&gt;</a:t>
            </a:fld>
            <a:endParaRPr/>
          </a:p>
        </p:txBody>
      </p:sp>
    </p:spTree>
  </p:cSld>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55" name="PlaceHolder 1"/>
          <p:cNvSpPr>
            <a:spLocks noGrp="1"/>
          </p:cNvSpPr>
          <p:nvPr>
            <p:ph type="body"/>
          </p:nvPr>
        </p:nvSpPr>
        <p:spPr>
          <a:xfrm>
            <a:off x="0" y="0"/>
            <a:ext cx="360" cy="360"/>
          </a:xfrm>
          <a:prstGeom prst="rect">
            <a:avLst/>
          </a:prstGeom>
        </p:spPr>
        <p:txBody>
          <a:bodyPr bIns="45000" lIns="90000" rIns="90000" tIns="45000"/>
          <a:p>
            <a:r>
              <a:rPr lang="en-US">
                <a:solidFill>
                  <a:srgbClr val="000000"/>
                </a:solidFill>
                <a:latin typeface="+mn-lt"/>
                <a:ea typeface="+mn-ea"/>
              </a:rPr>
              <a:t>The cold tube dispersion relation may be solved for analytically by first assuming an infinite array of planar cavities . We then simplify this infinite array into a single modular cavity by assuming a periodic boundary condition with a constant phase shift from Y=-L/2 to Y=L/2. </a:t>
            </a:r>
            <a:endParaRPr/>
          </a:p>
          <a:p>
            <a:endParaRPr/>
          </a:p>
          <a:p>
            <a:r>
              <a:rPr lang="en-US">
                <a:solidFill>
                  <a:srgbClr val="000000"/>
                </a:solidFill>
                <a:latin typeface="+mn-lt"/>
                <a:ea typeface="+mn-ea"/>
              </a:rPr>
              <a:t>The resonant frequency is found by matching the impedance of the RF wave at both boundary at the cathode interface (I-II) as well as the cavity interface (I-III). </a:t>
            </a:r>
            <a:endParaRPr/>
          </a:p>
          <a:p>
            <a:endParaRPr/>
          </a:p>
          <a:p>
            <a:r>
              <a:rPr lang="en-US">
                <a:solidFill>
                  <a:srgbClr val="000000"/>
                </a:solidFill>
                <a:latin typeface="+mn-lt"/>
                <a:ea typeface="+mn-ea"/>
              </a:rPr>
              <a:t>The solution for which is shown here for the even mode set. </a:t>
            </a:r>
            <a:endParaRPr/>
          </a:p>
          <a:p>
            <a:endParaRPr/>
          </a:p>
          <a:p>
            <a:r>
              <a:rPr lang="en-US">
                <a:solidFill>
                  <a:srgbClr val="000000"/>
                </a:solidFill>
                <a:latin typeface="+mn-lt"/>
                <a:ea typeface="+mn-ea"/>
              </a:rPr>
              <a:t>By sweeping the phase shift /cav we can identify our full dispersion relation for either the even mode, using a symmetry boundary at X=-h2 or the odd mode, using a null boundary condition at X=-h2.</a:t>
            </a:r>
            <a:endParaRPr/>
          </a:p>
        </p:txBody>
      </p:sp>
      <p:sp>
        <p:nvSpPr>
          <p:cNvPr id="256" name="TextShape 2"/>
          <p:cNvSpPr txBox="1"/>
          <p:nvPr/>
        </p:nvSpPr>
        <p:spPr>
          <a:xfrm>
            <a:off x="0" y="0"/>
            <a:ext cx="360" cy="360"/>
          </a:xfrm>
          <a:prstGeom prst="rect">
            <a:avLst/>
          </a:prstGeom>
        </p:spPr>
        <p:txBody>
          <a:bodyPr bIns="45000" lIns="90000" rIns="90000" tIns="45000"/>
          <a:p>
            <a:fld id="{A181E1B1-4101-41C1-91D1-F101C1613171}" type="slidenum">
              <a:rPr lang="en-US">
                <a:solidFill>
                  <a:srgbClr val="000000"/>
                </a:solidFill>
                <a:latin typeface="+mn-lt"/>
                <a:ea typeface="+mn-ea"/>
              </a:rPr>
              <a:t>&lt;number&gt;</a:t>
            </a:fld>
            <a:endParaRPr/>
          </a:p>
        </p:txBody>
      </p:sp>
    </p:spTree>
  </p:cSld>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57" name="PlaceHolder 1"/>
          <p:cNvSpPr>
            <a:spLocks noGrp="1"/>
          </p:cNvSpPr>
          <p:nvPr>
            <p:ph type="body"/>
          </p:nvPr>
        </p:nvSpPr>
        <p:spPr>
          <a:xfrm>
            <a:off x="0" y="0"/>
            <a:ext cx="360" cy="360"/>
          </a:xfrm>
          <a:prstGeom prst="rect">
            <a:avLst/>
          </a:prstGeom>
        </p:spPr>
        <p:txBody>
          <a:bodyPr bIns="45000" lIns="90000" rIns="90000" tIns="45000"/>
          <a:p>
            <a:r>
              <a:rPr lang="en-US">
                <a:solidFill>
                  <a:srgbClr val="000000"/>
                </a:solidFill>
                <a:latin typeface="+mn-lt"/>
                <a:ea typeface="+mn-ea"/>
              </a:rPr>
              <a:t>Using this single modular cavity geometry in HFSS we performed a similar sweep of th planar propagation constant and plotted the resultant frequencies of each mode for both the even-odd mode soltions. </a:t>
            </a:r>
            <a:endParaRPr/>
          </a:p>
          <a:p>
            <a:endParaRPr/>
          </a:p>
          <a:p>
            <a:r>
              <a:rPr lang="en-US">
                <a:solidFill>
                  <a:srgbClr val="000000"/>
                </a:solidFill>
                <a:latin typeface="+mn-lt"/>
                <a:ea typeface="+mn-ea"/>
              </a:rPr>
              <a:t>As shown from the plot the two models show very good agreement. This particular example is modelled to reflect our RPM-12a geometry and as such is not fully optimized to maximize mode separation. Our analytic model predicts that the even and odd mode separation may exceed 100 Mhz with proper tuning of the MCC and AK gap.</a:t>
            </a:r>
            <a:endParaRPr/>
          </a:p>
        </p:txBody>
      </p:sp>
      <p:sp>
        <p:nvSpPr>
          <p:cNvPr id="258" name="TextShape 2"/>
          <p:cNvSpPr txBox="1"/>
          <p:nvPr/>
        </p:nvSpPr>
        <p:spPr>
          <a:xfrm>
            <a:off x="0" y="0"/>
            <a:ext cx="360" cy="360"/>
          </a:xfrm>
          <a:prstGeom prst="rect">
            <a:avLst/>
          </a:prstGeom>
        </p:spPr>
        <p:txBody>
          <a:bodyPr bIns="45000" lIns="90000" rIns="90000" tIns="45000"/>
          <a:p>
            <a:fld id="{8161D171-8151-41F1-9121-A111D1B13161}" type="slidenum">
              <a:rPr lang="en-US">
                <a:solidFill>
                  <a:srgbClr val="000000"/>
                </a:solidFill>
                <a:latin typeface="+mn-lt"/>
                <a:ea typeface="+mn-ea"/>
              </a:rPr>
              <a:t>&lt;number&gt;</a:t>
            </a:fld>
            <a:endParaRPr/>
          </a:p>
        </p:txBody>
      </p:sp>
    </p:spTree>
  </p:cSld>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59" name="PlaceHolder 1"/>
          <p:cNvSpPr>
            <a:spLocks noGrp="1"/>
          </p:cNvSpPr>
          <p:nvPr>
            <p:ph type="body"/>
          </p:nvPr>
        </p:nvSpPr>
        <p:spPr>
          <a:xfrm>
            <a:off x="0" y="0"/>
            <a:ext cx="360" cy="360"/>
          </a:xfrm>
          <a:prstGeom prst="rect">
            <a:avLst/>
          </a:prstGeom>
        </p:spPr>
        <p:txBody>
          <a:bodyPr bIns="45000" lIns="90000" rIns="90000" tIns="45000"/>
          <a:p>
            <a:r>
              <a:rPr lang="en-US">
                <a:solidFill>
                  <a:srgbClr val="000000"/>
                </a:solidFill>
                <a:latin typeface="+mn-lt"/>
                <a:ea typeface="+mn-ea"/>
              </a:rPr>
              <a:t>Going back to our  PIC code we use a 2D re-entrant planar magnetron modled in MAGIC to perform a basic feasibility study of phase locking between the two now strongly coupled oscillators. </a:t>
            </a:r>
            <a:endParaRPr/>
          </a:p>
          <a:p>
            <a:endParaRPr/>
          </a:p>
          <a:p>
            <a:r>
              <a:rPr lang="en-US">
                <a:solidFill>
                  <a:srgbClr val="000000"/>
                </a:solidFill>
                <a:latin typeface="+mn-lt"/>
                <a:ea typeface="+mn-ea"/>
              </a:rPr>
              <a:t>In this slide the RF electric field configuration on the left corresponds to the post start up pi-mode spoke formation on the right. It is interesting to note that the out of phase odd mode E fields produce an ExB drift in the opposite direction leading to in phase spoke formations, which the even mode E fields produce an ExB drift in the same direction yielding the out of phase spoke formtions shown here. </a:t>
            </a:r>
            <a:endParaRPr/>
          </a:p>
          <a:p>
            <a:endParaRPr/>
          </a:p>
          <a:p>
            <a:r>
              <a:rPr lang="en-US">
                <a:solidFill>
                  <a:srgbClr val="000000"/>
                </a:solidFill>
                <a:latin typeface="+mn-lt"/>
                <a:ea typeface="+mn-ea"/>
              </a:rPr>
              <a:t>It is this mono-directional ExB drift  where in both cavities contribute to a single spoke formation that we refer to as cross oscillator self focusing and believe will significantly assist in both start up and locking.</a:t>
            </a:r>
            <a:endParaRPr/>
          </a:p>
        </p:txBody>
      </p:sp>
      <p:sp>
        <p:nvSpPr>
          <p:cNvPr id="260" name="TextShape 2"/>
          <p:cNvSpPr txBox="1"/>
          <p:nvPr/>
        </p:nvSpPr>
        <p:spPr>
          <a:xfrm>
            <a:off x="0" y="0"/>
            <a:ext cx="360" cy="360"/>
          </a:xfrm>
          <a:prstGeom prst="rect">
            <a:avLst/>
          </a:prstGeom>
        </p:spPr>
        <p:txBody>
          <a:bodyPr bIns="45000" lIns="90000" rIns="90000" tIns="45000"/>
          <a:p>
            <a:fld id="{317171A1-E141-41E1-A111-C19141F15161}" type="slidenum">
              <a:rPr lang="en-US">
                <a:solidFill>
                  <a:srgbClr val="000000"/>
                </a:solidFill>
                <a:latin typeface="+mn-lt"/>
                <a:ea typeface="+mn-ea"/>
              </a:rPr>
              <a:t>&lt;number&gt;</a:t>
            </a:fld>
            <a:endParaRPr/>
          </a:p>
        </p:txBody>
      </p:sp>
    </p:spTree>
  </p:cSld>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61" name="PlaceHolder 1"/>
          <p:cNvSpPr>
            <a:spLocks noGrp="1"/>
          </p:cNvSpPr>
          <p:nvPr>
            <p:ph type="body"/>
          </p:nvPr>
        </p:nvSpPr>
        <p:spPr>
          <a:xfrm>
            <a:off x="0" y="0"/>
            <a:ext cx="360" cy="360"/>
          </a:xfrm>
          <a:prstGeom prst="rect">
            <a:avLst/>
          </a:prstGeom>
        </p:spPr>
        <p:txBody>
          <a:bodyPr bIns="45000" lIns="90000" rIns="90000" tIns="45000"/>
          <a:p>
            <a:r>
              <a:rPr lang="en-US">
                <a:solidFill>
                  <a:srgbClr val="000000"/>
                </a:solidFill>
                <a:latin typeface="+mn-lt"/>
                <a:ea typeface="+mn-ea"/>
              </a:rPr>
              <a:t>Assuming the oscillators are locked when their relative phase does note vary more that 2 degrees for a duration of 50 ns, we tracked both start up and locking time as a function of the simulated AK gap. </a:t>
            </a:r>
            <a:endParaRPr/>
          </a:p>
          <a:p>
            <a:endParaRPr/>
          </a:p>
          <a:p>
            <a:r>
              <a:rPr lang="en-US">
                <a:solidFill>
                  <a:srgbClr val="000000"/>
                </a:solidFill>
                <a:latin typeface="+mn-lt"/>
                <a:ea typeface="+mn-ea"/>
              </a:rPr>
              <a:t>We found that the smaller AK gaps, which intuitively correlate to higher fringing fields from each cavity reaching the cathode resulted in improved coupling between the two oscillators. </a:t>
            </a:r>
            <a:endParaRPr/>
          </a:p>
          <a:p>
            <a:endParaRPr/>
          </a:p>
          <a:p>
            <a:r>
              <a:rPr lang="en-US">
                <a:solidFill>
                  <a:srgbClr val="000000"/>
                </a:solidFill>
                <a:latin typeface="+mn-lt"/>
                <a:ea typeface="+mn-ea"/>
              </a:rPr>
              <a:t>Ultimately we were able to demonstrate that with proper tuning of the RPM geometry both startup and locking could occur in as little as 30 ns, approximately half the time it would take for simply start up with a solid cathode.</a:t>
            </a:r>
            <a:endParaRPr/>
          </a:p>
        </p:txBody>
      </p:sp>
      <p:sp>
        <p:nvSpPr>
          <p:cNvPr id="262" name="TextShape 2"/>
          <p:cNvSpPr txBox="1"/>
          <p:nvPr/>
        </p:nvSpPr>
        <p:spPr>
          <a:xfrm>
            <a:off x="0" y="0"/>
            <a:ext cx="360" cy="360"/>
          </a:xfrm>
          <a:prstGeom prst="rect">
            <a:avLst/>
          </a:prstGeom>
        </p:spPr>
        <p:txBody>
          <a:bodyPr bIns="45000" lIns="90000" rIns="90000" tIns="45000"/>
          <a:p>
            <a:fld id="{11016161-4101-4171-B1B1-6131D11171D1}" type="slidenum">
              <a:rPr lang="en-US">
                <a:solidFill>
                  <a:srgbClr val="000000"/>
                </a:solidFill>
                <a:latin typeface="+mn-lt"/>
                <a:ea typeface="+mn-ea"/>
              </a:rPr>
              <a:t>&lt;number&gt;</a:t>
            </a:fld>
            <a:endParaRPr/>
          </a:p>
        </p:txBody>
      </p:sp>
    </p:spTree>
  </p:cSld>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27" name="PlaceHolder 1"/>
          <p:cNvSpPr>
            <a:spLocks noGrp="1"/>
          </p:cNvSpPr>
          <p:nvPr>
            <p:ph type="body"/>
          </p:nvPr>
        </p:nvSpPr>
        <p:spPr>
          <a:xfrm>
            <a:off x="0" y="0"/>
            <a:ext cx="360" cy="360"/>
          </a:xfrm>
          <a:prstGeom prst="rect">
            <a:avLst/>
          </a:prstGeom>
        </p:spPr>
      </p:sp>
      <p:sp>
        <p:nvSpPr>
          <p:cNvPr id="228" name="TextShape 2"/>
          <p:cNvSpPr txBox="1"/>
          <p:nvPr/>
        </p:nvSpPr>
        <p:spPr>
          <a:xfrm>
            <a:off x="0" y="0"/>
            <a:ext cx="360" cy="360"/>
          </a:xfrm>
          <a:prstGeom prst="rect">
            <a:avLst/>
          </a:prstGeom>
        </p:spPr>
        <p:txBody>
          <a:bodyPr bIns="45000" lIns="90000" rIns="90000" tIns="45000"/>
          <a:p>
            <a:fld id="{7121A1D1-A181-4131-81D1-712121D1A1B1}" type="slidenum">
              <a:rPr lang="en-US">
                <a:solidFill>
                  <a:srgbClr val="000000"/>
                </a:solidFill>
                <a:latin typeface="+mn-lt"/>
                <a:ea typeface="+mn-ea"/>
              </a:rPr>
              <a:t>&lt;number&gt;</a:t>
            </a:fld>
            <a:endParaRPr/>
          </a:p>
        </p:txBody>
      </p:sp>
    </p:spTree>
  </p:cSld>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63" name="PlaceHolder 1"/>
          <p:cNvSpPr>
            <a:spLocks noGrp="1"/>
          </p:cNvSpPr>
          <p:nvPr>
            <p:ph type="body"/>
          </p:nvPr>
        </p:nvSpPr>
        <p:spPr>
          <a:xfrm>
            <a:off x="0" y="0"/>
            <a:ext cx="360" cy="360"/>
          </a:xfrm>
          <a:prstGeom prst="rect">
            <a:avLst/>
          </a:prstGeom>
        </p:spPr>
        <p:txBody>
          <a:bodyPr bIns="45000" lIns="90000" rIns="90000" tIns="45000"/>
          <a:p>
            <a:r>
              <a:rPr lang="en-US">
                <a:solidFill>
                  <a:srgbClr val="000000"/>
                </a:solidFill>
                <a:latin typeface="+mn-lt"/>
                <a:ea typeface="+mn-ea"/>
              </a:rPr>
              <a:t>We have recently adapted our theoretical MCC design to our experimental RPM. Our Prototype MCC consists of 5 periodically spaced aluminum rods bounded by cylindrical end hats to mitigate parasitic endloss current.</a:t>
            </a:r>
            <a:endParaRPr/>
          </a:p>
          <a:p>
            <a:endParaRPr/>
          </a:p>
          <a:p>
            <a:r>
              <a:rPr lang="en-US">
                <a:solidFill>
                  <a:srgbClr val="000000"/>
                </a:solidFill>
                <a:latin typeface="+mn-lt"/>
                <a:ea typeface="+mn-ea"/>
              </a:rPr>
              <a:t>Each of these rods are 2.2cm in OD, producing an AK gap of 3.34cm. Additionally they are spaced 3.8 cm apart such that they are aligned each vane of the RPM-12a anode block</a:t>
            </a:r>
            <a:endParaRPr/>
          </a:p>
          <a:p>
            <a:endParaRPr/>
          </a:p>
          <a:p>
            <a:endParaRPr/>
          </a:p>
          <a:p>
            <a:r>
              <a:rPr lang="en-US">
                <a:solidFill>
                  <a:srgbClr val="000000"/>
                </a:solidFill>
                <a:latin typeface="+mn-lt"/>
                <a:ea typeface="+mn-ea"/>
              </a:rPr>
              <a:t>It should be noted that the MCC prototype was a model adapted for our current experimental setup and as such some parameters, including the AK gap, are toward the outside of our range of simulated viability.</a:t>
            </a:r>
            <a:endParaRPr/>
          </a:p>
          <a:p>
            <a:endParaRPr/>
          </a:p>
          <a:p>
            <a:r>
              <a:rPr lang="en-US">
                <a:solidFill>
                  <a:srgbClr val="000000"/>
                </a:solidFill>
                <a:latin typeface="+mn-lt"/>
                <a:ea typeface="+mn-ea"/>
              </a:rPr>
              <a:t>Our results using the MCC to date are largely inconclusive. In many cases the RPM failed to produce consistent uniform HPM pulses for durations long enough to satisfy the locking time criteria.</a:t>
            </a:r>
            <a:endParaRPr/>
          </a:p>
          <a:p>
            <a:endParaRPr/>
          </a:p>
        </p:txBody>
      </p:sp>
      <p:sp>
        <p:nvSpPr>
          <p:cNvPr id="264" name="TextShape 2"/>
          <p:cNvSpPr txBox="1"/>
          <p:nvPr/>
        </p:nvSpPr>
        <p:spPr>
          <a:xfrm>
            <a:off x="0" y="0"/>
            <a:ext cx="360" cy="360"/>
          </a:xfrm>
          <a:prstGeom prst="rect">
            <a:avLst/>
          </a:prstGeom>
        </p:spPr>
        <p:txBody>
          <a:bodyPr bIns="45000" lIns="90000" rIns="90000" tIns="45000"/>
          <a:p>
            <a:fld id="{91F141C1-8161-41D1-A1C1-61C191213181}" type="slidenum">
              <a:rPr lang="en-US">
                <a:solidFill>
                  <a:srgbClr val="000000"/>
                </a:solidFill>
                <a:latin typeface="+mn-lt"/>
                <a:ea typeface="+mn-ea"/>
              </a:rPr>
              <a:t>&lt;number&gt;</a:t>
            </a:fld>
            <a:endParaRPr/>
          </a:p>
        </p:txBody>
      </p:sp>
    </p:spTree>
  </p:cSld>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65" name="PlaceHolder 1"/>
          <p:cNvSpPr>
            <a:spLocks noGrp="1"/>
          </p:cNvSpPr>
          <p:nvPr>
            <p:ph type="body"/>
          </p:nvPr>
        </p:nvSpPr>
        <p:spPr>
          <a:xfrm>
            <a:off x="0" y="0"/>
            <a:ext cx="360" cy="360"/>
          </a:xfrm>
          <a:prstGeom prst="rect">
            <a:avLst/>
          </a:prstGeom>
        </p:spPr>
        <p:txBody>
          <a:bodyPr bIns="45000" lIns="90000" rIns="90000" tIns="45000"/>
          <a:p>
            <a:endParaRPr/>
          </a:p>
          <a:p>
            <a:endParaRPr/>
          </a:p>
          <a:p>
            <a:endParaRPr/>
          </a:p>
          <a:p>
            <a:r>
              <a:rPr lang="en-US">
                <a:solidFill>
                  <a:srgbClr val="000000"/>
                </a:solidFill>
                <a:latin typeface="+mn-lt"/>
                <a:ea typeface="+mn-ea"/>
              </a:rPr>
              <a:t>With that being said we have observed some promising results on a case by case basis. Many of our pulses exceeding 200 ns experienced brief periods of phase locking, towards the end of the pulse that were previously unachievable using a solid cathode.</a:t>
            </a:r>
            <a:endParaRPr/>
          </a:p>
          <a:p>
            <a:endParaRPr/>
          </a:p>
          <a:p>
            <a:r>
              <a:rPr lang="en-US">
                <a:solidFill>
                  <a:srgbClr val="000000"/>
                </a:solidFill>
                <a:latin typeface="+mn-lt"/>
                <a:ea typeface="+mn-ea"/>
              </a:rPr>
              <a:t>Shown here is an example profile where by the RPM hoped into a locked pi-mode state right before the pulse was command shorted. </a:t>
            </a:r>
            <a:endParaRPr/>
          </a:p>
          <a:p>
            <a:endParaRPr/>
          </a:p>
          <a:p>
            <a:r>
              <a:rPr lang="en-US">
                <a:solidFill>
                  <a:srgbClr val="000000"/>
                </a:solidFill>
                <a:latin typeface="+mn-lt"/>
                <a:ea typeface="+mn-ea"/>
              </a:rPr>
              <a:t>We are able to diagnose locking by measuring the relative phase difference as a function of time and identifying periods of minimal phase drifting. Taking an FFT over this localize locking period allows us to confirm that oscillators are operating at the same frequency and phase.</a:t>
            </a:r>
            <a:endParaRPr/>
          </a:p>
          <a:p>
            <a:endParaRPr/>
          </a:p>
          <a:p>
            <a:r>
              <a:rPr lang="en-US">
                <a:solidFill>
                  <a:srgbClr val="000000"/>
                </a:solidFill>
                <a:latin typeface="+mn-lt"/>
                <a:ea typeface="+mn-ea"/>
              </a:rPr>
              <a:t>In the near future we hope to design an RPM/MCC structure that is more aptly suited to produce locking given our operational capabilities.</a:t>
            </a:r>
            <a:endParaRPr/>
          </a:p>
          <a:p>
            <a:endParaRPr/>
          </a:p>
        </p:txBody>
      </p:sp>
      <p:sp>
        <p:nvSpPr>
          <p:cNvPr id="266" name="TextShape 2"/>
          <p:cNvSpPr txBox="1"/>
          <p:nvPr/>
        </p:nvSpPr>
        <p:spPr>
          <a:xfrm>
            <a:off x="0" y="0"/>
            <a:ext cx="360" cy="360"/>
          </a:xfrm>
          <a:prstGeom prst="rect">
            <a:avLst/>
          </a:prstGeom>
        </p:spPr>
        <p:txBody>
          <a:bodyPr bIns="45000" lIns="90000" rIns="90000" tIns="45000"/>
          <a:p>
            <a:fld id="{2191A1C1-0181-41A1-81C1-31319191B161}" type="slidenum">
              <a:rPr lang="en-US">
                <a:solidFill>
                  <a:srgbClr val="000000"/>
                </a:solidFill>
                <a:latin typeface="+mn-lt"/>
                <a:ea typeface="+mn-ea"/>
              </a:rPr>
              <a:t>&lt;number&gt;</a:t>
            </a:fld>
            <a:endParaRPr/>
          </a:p>
        </p:txBody>
      </p:sp>
    </p:spTree>
  </p:cSld>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67" name="PlaceHolder 1"/>
          <p:cNvSpPr>
            <a:spLocks noGrp="1"/>
          </p:cNvSpPr>
          <p:nvPr>
            <p:ph type="body"/>
          </p:nvPr>
        </p:nvSpPr>
        <p:spPr>
          <a:xfrm>
            <a:off x="0" y="0"/>
            <a:ext cx="360" cy="360"/>
          </a:xfrm>
          <a:prstGeom prst="rect">
            <a:avLst/>
          </a:prstGeom>
        </p:spPr>
        <p:txBody>
          <a:bodyPr bIns="45000" lIns="90000" rIns="90000" tIns="45000"/>
          <a:p>
            <a:r>
              <a:rPr lang="en-US">
                <a:solidFill>
                  <a:srgbClr val="000000"/>
                </a:solidFill>
                <a:latin typeface="+mn-lt"/>
                <a:ea typeface="+mn-ea"/>
              </a:rPr>
              <a:t>In conjunction with adapting the RPM for phase locking, we also hope to design and build a guided extraction scheme for the RPM in order to accurately obtain power and efficiency measurements.</a:t>
            </a:r>
            <a:endParaRPr/>
          </a:p>
          <a:p>
            <a:endParaRPr/>
          </a:p>
          <a:p>
            <a:r>
              <a:rPr lang="en-US">
                <a:solidFill>
                  <a:srgbClr val="000000"/>
                </a:solidFill>
                <a:latin typeface="+mn-lt"/>
                <a:ea typeface="+mn-ea"/>
              </a:rPr>
              <a:t>One of the most viable approaches we are currently considering is an adaptation of the all cavity extractor developed by Dr. Greenwood. </a:t>
            </a:r>
            <a:endParaRPr/>
          </a:p>
          <a:p>
            <a:endParaRPr/>
          </a:p>
          <a:p>
            <a:r>
              <a:rPr lang="en-US">
                <a:solidFill>
                  <a:srgbClr val="000000"/>
                </a:solidFill>
                <a:latin typeface="+mn-lt"/>
                <a:ea typeface="+mn-ea"/>
              </a:rPr>
              <a:t>A version of this design, which is being tailored to the RPM by Dr. Hoff at the AFRL, is shown here. </a:t>
            </a:r>
            <a:endParaRPr/>
          </a:p>
          <a:p>
            <a:endParaRPr/>
          </a:p>
          <a:p>
            <a:r>
              <a:rPr lang="en-US">
                <a:solidFill>
                  <a:srgbClr val="000000"/>
                </a:solidFill>
                <a:latin typeface="+mn-lt"/>
                <a:ea typeface="+mn-ea"/>
              </a:rPr>
              <a:t>In this model ridged waveguides are implemented to reduce not only the width of each extractor waveguide but also allow for a reduced guided wavelength and RF phase velocity in the system (which ultimately we believe will enhance efficiency). </a:t>
            </a:r>
            <a:endParaRPr/>
          </a:p>
          <a:p>
            <a:endParaRPr/>
          </a:p>
          <a:p>
            <a:r>
              <a:rPr lang="en-US">
                <a:solidFill>
                  <a:srgbClr val="000000"/>
                </a:solidFill>
                <a:latin typeface="+mn-lt"/>
                <a:ea typeface="+mn-ea"/>
              </a:rPr>
              <a:t>This model was simulated to run in S-Band at 2.2 GHz using our experimental viable applied fields at -300kV and 0.13T. The design was able to produce approximately 400 MW at 45% efficiency.</a:t>
            </a:r>
            <a:endParaRPr/>
          </a:p>
          <a:p>
            <a:endParaRPr/>
          </a:p>
          <a:p>
            <a:r>
              <a:rPr lang="en-US">
                <a:solidFill>
                  <a:srgbClr val="000000"/>
                </a:solidFill>
                <a:latin typeface="+mn-lt"/>
                <a:ea typeface="+mn-ea"/>
              </a:rPr>
              <a:t>While we are not anticipating these designs to translate perfectly from simulation to experiment we are very excited regarding the prospect of some of these results.</a:t>
            </a:r>
            <a:endParaRPr/>
          </a:p>
        </p:txBody>
      </p:sp>
      <p:sp>
        <p:nvSpPr>
          <p:cNvPr id="268" name="TextShape 2"/>
          <p:cNvSpPr txBox="1"/>
          <p:nvPr/>
        </p:nvSpPr>
        <p:spPr>
          <a:xfrm>
            <a:off x="0" y="0"/>
            <a:ext cx="360" cy="360"/>
          </a:xfrm>
          <a:prstGeom prst="rect">
            <a:avLst/>
          </a:prstGeom>
        </p:spPr>
        <p:txBody>
          <a:bodyPr bIns="45000" lIns="90000" rIns="90000" tIns="45000"/>
          <a:p>
            <a:fld id="{E1519121-6181-41A1-8111-3121F191F1F1}" type="slidenum">
              <a:rPr lang="en-US">
                <a:solidFill>
                  <a:srgbClr val="000000"/>
                </a:solidFill>
                <a:latin typeface="+mn-lt"/>
                <a:ea typeface="+mn-ea"/>
              </a:rPr>
              <a:t>&lt;number&gt;</a:t>
            </a:fld>
            <a:endParaRPr/>
          </a:p>
        </p:txBody>
      </p:sp>
    </p:spTree>
  </p:cSld>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69" name="PlaceHolder 1"/>
          <p:cNvSpPr>
            <a:spLocks noGrp="1"/>
          </p:cNvSpPr>
          <p:nvPr>
            <p:ph type="body"/>
          </p:nvPr>
        </p:nvSpPr>
        <p:spPr>
          <a:xfrm>
            <a:off x="0" y="0"/>
            <a:ext cx="360" cy="360"/>
          </a:xfrm>
          <a:prstGeom prst="rect">
            <a:avLst/>
          </a:prstGeom>
        </p:spPr>
      </p:sp>
      <p:sp>
        <p:nvSpPr>
          <p:cNvPr id="270" name="TextShape 2"/>
          <p:cNvSpPr txBox="1"/>
          <p:nvPr/>
        </p:nvSpPr>
        <p:spPr>
          <a:xfrm>
            <a:off x="0" y="0"/>
            <a:ext cx="360" cy="360"/>
          </a:xfrm>
          <a:prstGeom prst="rect">
            <a:avLst/>
          </a:prstGeom>
        </p:spPr>
        <p:txBody>
          <a:bodyPr bIns="45000" lIns="90000" rIns="90000" tIns="45000"/>
          <a:p>
            <a:fld id="{615121C1-51E1-41B1-A1D1-2151D1515171}" type="slidenum">
              <a:rPr lang="en-US">
                <a:solidFill>
                  <a:srgbClr val="000000"/>
                </a:solidFill>
                <a:latin typeface="+mn-lt"/>
                <a:ea typeface="+mn-ea"/>
              </a:rPr>
              <a:t>&lt;number&gt;</a:t>
            </a:fld>
            <a:endParaRPr/>
          </a:p>
        </p:txBody>
      </p:sp>
    </p:spTree>
  </p:cSld>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71" name="PlaceHolder 1"/>
          <p:cNvSpPr>
            <a:spLocks noGrp="1"/>
          </p:cNvSpPr>
          <p:nvPr>
            <p:ph type="body"/>
          </p:nvPr>
        </p:nvSpPr>
        <p:spPr>
          <a:xfrm>
            <a:off x="0" y="0"/>
            <a:ext cx="360" cy="360"/>
          </a:xfrm>
          <a:prstGeom prst="rect">
            <a:avLst/>
          </a:prstGeom>
        </p:spPr>
      </p:sp>
      <p:sp>
        <p:nvSpPr>
          <p:cNvPr id="272" name="TextShape 2"/>
          <p:cNvSpPr txBox="1"/>
          <p:nvPr/>
        </p:nvSpPr>
        <p:spPr>
          <a:xfrm>
            <a:off x="0" y="0"/>
            <a:ext cx="360" cy="360"/>
          </a:xfrm>
          <a:prstGeom prst="rect">
            <a:avLst/>
          </a:prstGeom>
        </p:spPr>
        <p:txBody>
          <a:bodyPr bIns="45000" lIns="90000" rIns="90000" tIns="45000"/>
          <a:p>
            <a:fld id="{21B12101-0141-4131-B191-81819151C1A1}" type="slidenum">
              <a:rPr lang="en-US">
                <a:solidFill>
                  <a:srgbClr val="000000"/>
                </a:solidFill>
                <a:latin typeface="+mn-lt"/>
                <a:ea typeface="+mn-ea"/>
              </a:rPr>
              <a:t>&lt;number&gt;</a:t>
            </a:fld>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29" name="PlaceHolder 1"/>
          <p:cNvSpPr>
            <a:spLocks noGrp="1"/>
          </p:cNvSpPr>
          <p:nvPr>
            <p:ph type="body"/>
          </p:nvPr>
        </p:nvSpPr>
        <p:spPr>
          <a:xfrm>
            <a:off x="685800" y="4343400"/>
            <a:ext cx="5486040" cy="4495320"/>
          </a:xfrm>
          <a:prstGeom prst="rect">
            <a:avLst/>
          </a:prstGeom>
        </p:spPr>
        <p:txBody>
          <a:bodyPr bIns="45000" lIns="90000" rIns="90000" tIns="45000"/>
          <a:p>
            <a:r>
              <a:rPr lang="en-US">
                <a:solidFill>
                  <a:srgbClr val="000000"/>
                </a:solidFill>
                <a:latin typeface="+mn-lt"/>
                <a:ea typeface="+mn-ea"/>
              </a:rPr>
              <a:t>The primary purpose of the RPM is to exploit a potentially favorable geometric form factor that in turn will provide several operational advantages over a conventional cylindrical magnetron.</a:t>
            </a:r>
            <a:endParaRPr/>
          </a:p>
          <a:p>
            <a:endParaRPr/>
          </a:p>
          <a:p>
            <a:r>
              <a:rPr lang="en-US">
                <a:solidFill>
                  <a:srgbClr val="000000"/>
                </a:solidFill>
                <a:latin typeface="+mn-lt"/>
                <a:ea typeface="+mn-ea"/>
              </a:rPr>
              <a:t>Amongst these geometrical advantages are:</a:t>
            </a:r>
            <a:endParaRPr/>
          </a:p>
          <a:p>
            <a:endParaRPr/>
          </a:p>
          <a:p>
            <a:r>
              <a:rPr lang="en-US">
                <a:solidFill>
                  <a:srgbClr val="000000"/>
                </a:solidFill>
                <a:latin typeface="+mn-lt"/>
                <a:ea typeface="+mn-ea"/>
              </a:rPr>
              <a:t>Larger cathode surface area for higher current densities than its purely cylindrical counterpart </a:t>
            </a:r>
            <a:endParaRPr/>
          </a:p>
          <a:p>
            <a:endParaRPr/>
          </a:p>
          <a:p>
            <a:r>
              <a:rPr lang="en-US">
                <a:solidFill>
                  <a:srgbClr val="000000"/>
                </a:solidFill>
                <a:latin typeface="+mn-lt"/>
                <a:ea typeface="+mn-ea"/>
              </a:rPr>
              <a:t>Larger anode area for faster heat dissipation (especially in CW devices)</a:t>
            </a:r>
            <a:endParaRPr/>
          </a:p>
          <a:p>
            <a:endParaRPr/>
          </a:p>
          <a:p>
            <a:r>
              <a:rPr lang="en-US">
                <a:solidFill>
                  <a:srgbClr val="000000"/>
                </a:solidFill>
                <a:latin typeface="+mn-lt"/>
                <a:ea typeface="+mn-ea"/>
              </a:rPr>
              <a:t>The RPM also allows for nearly full electron beam recirculation from one planar oscillator to the other. This intrinsic feedback mechanism not only reduces the complexity of the structure but also exceeds the return efficiency achieved by advanced multistage depressed collectors.</a:t>
            </a:r>
            <a:endParaRPr/>
          </a:p>
          <a:p>
            <a:endParaRPr/>
          </a:p>
          <a:p>
            <a:r>
              <a:rPr lang="en-US">
                <a:solidFill>
                  <a:srgbClr val="000000"/>
                </a:solidFill>
                <a:latin typeface="+mn-lt"/>
                <a:ea typeface="+mn-ea"/>
              </a:rPr>
              <a:t>Additionally, the RPM is modularly scaleable. That is to say that each planar oscillator could be indefinitely extended without significantly impacting the operational conditions of the magnetron</a:t>
            </a:r>
            <a:endParaRPr/>
          </a:p>
          <a:p>
            <a:endParaRPr/>
          </a:p>
          <a:p>
            <a:r>
              <a:rPr lang="en-US">
                <a:solidFill>
                  <a:srgbClr val="000000"/>
                </a:solidFill>
                <a:latin typeface="+mn-lt"/>
                <a:ea typeface="+mn-ea"/>
              </a:rPr>
              <a:t>This scalability is important as we have been able to show in simulation that the magnetic field volume (denoted as V) scales linearly with RF power as opposed to V2 with a purely cylindrical device. An advantage that may be easily exploited with additional cavities and extraction waveguides. </a:t>
            </a:r>
            <a:endParaRPr/>
          </a:p>
        </p:txBody>
      </p:sp>
      <p:sp>
        <p:nvSpPr>
          <p:cNvPr id="230" name="TextShape 2"/>
          <p:cNvSpPr txBox="1"/>
          <p:nvPr/>
        </p:nvSpPr>
        <p:spPr>
          <a:xfrm>
            <a:off x="0" y="0"/>
            <a:ext cx="360" cy="360"/>
          </a:xfrm>
          <a:prstGeom prst="rect">
            <a:avLst/>
          </a:prstGeom>
        </p:spPr>
        <p:txBody>
          <a:bodyPr bIns="45000" lIns="90000" rIns="90000" tIns="45000"/>
          <a:p>
            <a:fld id="{81F13131-2171-41D1-9131-314131512101}" type="slidenum">
              <a:rPr lang="en-US">
                <a:solidFill>
                  <a:srgbClr val="000000"/>
                </a:solidFill>
                <a:latin typeface="+mn-lt"/>
                <a:ea typeface="+mn-ea"/>
              </a:rPr>
              <a:t>&lt;number&gt;</a:t>
            </a:fld>
            <a:endParaRPr/>
          </a:p>
        </p:txBody>
      </p:sp>
    </p:spTree>
  </p:cSld>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31" name="PlaceHolder 1"/>
          <p:cNvSpPr>
            <a:spLocks noGrp="1"/>
          </p:cNvSpPr>
          <p:nvPr>
            <p:ph type="body"/>
          </p:nvPr>
        </p:nvSpPr>
        <p:spPr>
          <a:xfrm>
            <a:off x="0" y="0"/>
            <a:ext cx="360" cy="360"/>
          </a:xfrm>
          <a:prstGeom prst="rect">
            <a:avLst/>
          </a:prstGeom>
        </p:spPr>
        <p:txBody>
          <a:bodyPr bIns="45000" lIns="90000" rIns="90000" tIns="45000"/>
          <a:p>
            <a:r>
              <a:rPr lang="en-US">
                <a:solidFill>
                  <a:srgbClr val="000000"/>
                </a:solidFill>
                <a:latin typeface="+mn-lt"/>
                <a:ea typeface="+mn-ea"/>
              </a:rPr>
              <a:t>The original concept of this device manifested itself in three primary embodiments including :</a:t>
            </a:r>
            <a:endParaRPr/>
          </a:p>
          <a:p>
            <a:endParaRPr/>
          </a:p>
          <a:p>
            <a:r>
              <a:rPr lang="en-US">
                <a:solidFill>
                  <a:srgbClr val="000000"/>
                </a:solidFill>
                <a:latin typeface="+mn-lt"/>
                <a:ea typeface="+mn-ea"/>
              </a:rPr>
              <a:t>Two radial magnetic field configurations, shown here as embodiment 1 on the left (which contains an axial electric field with an azimuthal cavity array)</a:t>
            </a:r>
            <a:endParaRPr/>
          </a:p>
          <a:p>
            <a:endParaRPr/>
          </a:p>
          <a:p>
            <a:r>
              <a:rPr lang="en-US">
                <a:solidFill>
                  <a:srgbClr val="000000"/>
                </a:solidFill>
                <a:latin typeface="+mn-lt"/>
                <a:ea typeface="+mn-ea"/>
              </a:rPr>
              <a:t>And embodiment 2 shown “here” which again utilizes and axial electric field but instead uses a purely planar slow wave structure</a:t>
            </a:r>
            <a:endParaRPr/>
          </a:p>
          <a:p>
            <a:endParaRPr/>
          </a:p>
          <a:p>
            <a:r>
              <a:rPr lang="en-US">
                <a:solidFill>
                  <a:srgbClr val="000000"/>
                </a:solidFill>
                <a:latin typeface="+mn-lt"/>
                <a:ea typeface="+mn-ea"/>
              </a:rPr>
              <a:t>The third embodiment, which we have shown on the previous slide, is an axial B device (similar in concept to a conventional magnetron) where by a pulsed voltage is applied to the central cathode “here”.  The resultant cross field configuration, if properly tuned, allows for a synchronous transverse drift velocity of the emitted electron beam with each planar slow wave structure. **Due to its operational similarity with the conventional magnetron” It is this 3rd embodiment which we have elected to research at the UM and will be our focus for the remainder of this presentation.</a:t>
            </a:r>
            <a:endParaRPr/>
          </a:p>
        </p:txBody>
      </p:sp>
      <p:sp>
        <p:nvSpPr>
          <p:cNvPr id="232" name="TextShape 2"/>
          <p:cNvSpPr txBox="1"/>
          <p:nvPr/>
        </p:nvSpPr>
        <p:spPr>
          <a:xfrm>
            <a:off x="0" y="0"/>
            <a:ext cx="360" cy="360"/>
          </a:xfrm>
          <a:prstGeom prst="rect">
            <a:avLst/>
          </a:prstGeom>
        </p:spPr>
        <p:txBody>
          <a:bodyPr bIns="45000" lIns="90000" rIns="90000" tIns="45000"/>
          <a:p>
            <a:fld id="{B16131C1-4121-41B1-8111-21F191F1D1F1}" type="slidenum">
              <a:rPr lang="en-US">
                <a:solidFill>
                  <a:srgbClr val="000000"/>
                </a:solidFill>
                <a:latin typeface="+mn-lt"/>
                <a:ea typeface="+mn-ea"/>
              </a:rPr>
              <a:t>&lt;number&gt;</a:t>
            </a:fld>
            <a:endParaRPr/>
          </a:p>
        </p:txBody>
      </p:sp>
    </p:spTree>
  </p:cSld>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33" name="PlaceHolder 1"/>
          <p:cNvSpPr>
            <a:spLocks noGrp="1"/>
          </p:cNvSpPr>
          <p:nvPr>
            <p:ph type="body"/>
          </p:nvPr>
        </p:nvSpPr>
        <p:spPr>
          <a:xfrm>
            <a:off x="0" y="0"/>
            <a:ext cx="360" cy="360"/>
          </a:xfrm>
          <a:prstGeom prst="rect">
            <a:avLst/>
          </a:prstGeom>
        </p:spPr>
        <p:txBody>
          <a:bodyPr bIns="45000" lIns="90000" rIns="90000" tIns="45000"/>
          <a:p>
            <a:r>
              <a:rPr lang="en-US">
                <a:solidFill>
                  <a:srgbClr val="000000"/>
                </a:solidFill>
                <a:latin typeface="+mn-lt"/>
                <a:ea typeface="+mn-ea"/>
              </a:rPr>
              <a:t>Using a great deal of analytic theory and simulated modeling we were able to design, construct, and install our first RPM prototype at the UM.</a:t>
            </a:r>
            <a:endParaRPr/>
          </a:p>
          <a:p>
            <a:endParaRPr/>
          </a:p>
          <a:p>
            <a:r>
              <a:rPr lang="en-US">
                <a:solidFill>
                  <a:srgbClr val="000000"/>
                </a:solidFill>
                <a:latin typeface="+mn-lt"/>
                <a:ea typeface="+mn-ea"/>
              </a:rPr>
              <a:t>This prototype, which we have aptly named the RPM-12a, is a L-band </a:t>
            </a:r>
            <a:endParaRPr/>
          </a:p>
          <a:p>
            <a:r>
              <a:rPr lang="en-US">
                <a:solidFill>
                  <a:srgbClr val="000000"/>
                </a:solidFill>
                <a:latin typeface="+mn-lt"/>
                <a:ea typeface="+mn-ea"/>
              </a:rPr>
              <a:t>12 cavity magnetron composed of 2 , 6 cavity planar oscillators.</a:t>
            </a:r>
            <a:endParaRPr/>
          </a:p>
          <a:p>
            <a:endParaRPr/>
          </a:p>
          <a:p>
            <a:r>
              <a:rPr lang="en-US">
                <a:solidFill>
                  <a:srgbClr val="000000"/>
                </a:solidFill>
                <a:latin typeface="+mn-lt"/>
                <a:ea typeface="+mn-ea"/>
              </a:rPr>
              <a:t>We designed this first model to roughly match our previous A6  relativistic magnetron which operated in pi-mode at ~1GHz with a phase velocity of ~0.25*c</a:t>
            </a:r>
            <a:endParaRPr/>
          </a:p>
        </p:txBody>
      </p:sp>
      <p:sp>
        <p:nvSpPr>
          <p:cNvPr id="234" name="TextShape 2"/>
          <p:cNvSpPr txBox="1"/>
          <p:nvPr/>
        </p:nvSpPr>
        <p:spPr>
          <a:xfrm>
            <a:off x="0" y="0"/>
            <a:ext cx="360" cy="360"/>
          </a:xfrm>
          <a:prstGeom prst="rect">
            <a:avLst/>
          </a:prstGeom>
        </p:spPr>
        <p:txBody>
          <a:bodyPr bIns="45000" lIns="90000" rIns="90000" tIns="45000"/>
          <a:p>
            <a:fld id="{51612111-0051-41E1-B1E1-61A1D16141C1}" type="slidenum">
              <a:rPr lang="en-US">
                <a:solidFill>
                  <a:srgbClr val="000000"/>
                </a:solidFill>
                <a:latin typeface="+mn-lt"/>
                <a:ea typeface="+mn-ea"/>
              </a:rPr>
              <a:t>&lt;number&gt;</a:t>
            </a:fld>
            <a:endParaRPr/>
          </a:p>
        </p:txBody>
      </p:sp>
    </p:spTree>
  </p:cSld>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35" name="PlaceHolder 1"/>
          <p:cNvSpPr>
            <a:spLocks noGrp="1"/>
          </p:cNvSpPr>
          <p:nvPr>
            <p:ph type="body"/>
          </p:nvPr>
        </p:nvSpPr>
        <p:spPr>
          <a:xfrm>
            <a:off x="0" y="0"/>
            <a:ext cx="360" cy="360"/>
          </a:xfrm>
          <a:prstGeom prst="rect">
            <a:avLst/>
          </a:prstGeom>
        </p:spPr>
        <p:txBody>
          <a:bodyPr bIns="45000" lIns="90000" rIns="90000" tIns="45000"/>
          <a:p>
            <a:r>
              <a:rPr lang="en-US">
                <a:solidFill>
                  <a:srgbClr val="000000"/>
                </a:solidFill>
                <a:latin typeface="+mn-lt"/>
                <a:ea typeface="+mn-ea"/>
              </a:rPr>
              <a:t>Our study of this device beings with an analysis of the cold tube dispersion relation. Using the finite element solver HFSS we were able to perform a simple sweep of eigenmode solutions with respect to frequency and then correlate these solutions to specific operating modes through their unique electromagnetic field configuration.</a:t>
            </a:r>
            <a:endParaRPr/>
          </a:p>
          <a:p>
            <a:endParaRPr/>
          </a:p>
          <a:p>
            <a:r>
              <a:rPr lang="en-US">
                <a:solidFill>
                  <a:srgbClr val="000000"/>
                </a:solidFill>
                <a:latin typeface="+mn-lt"/>
                <a:ea typeface="+mn-ea"/>
              </a:rPr>
              <a:t>Shown here is an example of the pi-mode eigen solution where by a 180 or pi radian phase shift exists between adjacent cavities.</a:t>
            </a:r>
            <a:endParaRPr/>
          </a:p>
          <a:p>
            <a:endParaRPr/>
          </a:p>
          <a:p>
            <a:r>
              <a:rPr lang="en-US">
                <a:solidFill>
                  <a:srgbClr val="000000"/>
                </a:solidFill>
                <a:latin typeface="+mn-lt"/>
                <a:ea typeface="+mn-ea"/>
              </a:rPr>
              <a:t>One of the interesting properties we discovered with this preliminary analysis was the existence of a bifurcated mode structure.  The two fold symmetry of the slow wave structure necessitates a unique BC along the horizontal plane of symmetry producing two distinct sets of classic planar operating modes. </a:t>
            </a:r>
            <a:endParaRPr/>
          </a:p>
          <a:p>
            <a:endParaRPr/>
          </a:p>
          <a:p>
            <a:r>
              <a:rPr lang="en-US">
                <a:solidFill>
                  <a:srgbClr val="000000"/>
                </a:solidFill>
                <a:latin typeface="+mn-lt"/>
                <a:ea typeface="+mn-ea"/>
              </a:rPr>
              <a:t>We have designated these sets as:</a:t>
            </a:r>
            <a:endParaRPr/>
          </a:p>
          <a:p>
            <a:endParaRPr/>
          </a:p>
          <a:p>
            <a:r>
              <a:rPr lang="en-US">
                <a:solidFill>
                  <a:srgbClr val="000000"/>
                </a:solidFill>
                <a:latin typeface="+mn-lt"/>
                <a:ea typeface="+mn-ea"/>
              </a:rPr>
              <a:t> </a:t>
            </a:r>
            <a:r>
              <a:rPr lang="en-US">
                <a:solidFill>
                  <a:srgbClr val="000000"/>
                </a:solidFill>
                <a:latin typeface="+mn-lt"/>
                <a:ea typeface="+mn-ea"/>
              </a:rPr>
              <a:t>Even modes with a 0 degree phase shift between symmetric cavities on the top and bottom</a:t>
            </a:r>
            <a:endParaRPr/>
          </a:p>
          <a:p>
            <a:endParaRPr/>
          </a:p>
          <a:p>
            <a:r>
              <a:rPr lang="en-US">
                <a:solidFill>
                  <a:srgbClr val="000000"/>
                </a:solidFill>
                <a:latin typeface="+mn-lt"/>
                <a:ea typeface="+mn-ea"/>
              </a:rPr>
              <a:t> </a:t>
            </a:r>
            <a:r>
              <a:rPr lang="en-US">
                <a:solidFill>
                  <a:srgbClr val="000000"/>
                </a:solidFill>
                <a:latin typeface="+mn-lt"/>
                <a:ea typeface="+mn-ea"/>
              </a:rPr>
              <a:t>and Odd modes with 180 degree phase shift </a:t>
            </a:r>
            <a:endParaRPr/>
          </a:p>
        </p:txBody>
      </p:sp>
      <p:sp>
        <p:nvSpPr>
          <p:cNvPr id="236" name="TextShape 2"/>
          <p:cNvSpPr txBox="1"/>
          <p:nvPr/>
        </p:nvSpPr>
        <p:spPr>
          <a:xfrm>
            <a:off x="0" y="0"/>
            <a:ext cx="360" cy="360"/>
          </a:xfrm>
          <a:prstGeom prst="rect">
            <a:avLst/>
          </a:prstGeom>
        </p:spPr>
        <p:txBody>
          <a:bodyPr bIns="45000" lIns="90000" rIns="90000" tIns="45000"/>
          <a:p>
            <a:fld id="{61C16151-0091-41D1-B1B1-E101C1A161D1}" type="slidenum">
              <a:rPr lang="en-US">
                <a:solidFill>
                  <a:srgbClr val="000000"/>
                </a:solidFill>
                <a:latin typeface="+mn-lt"/>
                <a:ea typeface="+mn-ea"/>
              </a:rPr>
              <a:t>&lt;number&gt;</a:t>
            </a:fld>
            <a:endParaRPr/>
          </a:p>
        </p:txBody>
      </p:sp>
    </p:spTree>
  </p:cSld>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37" name="PlaceHolder 1"/>
          <p:cNvSpPr>
            <a:spLocks noGrp="1"/>
          </p:cNvSpPr>
          <p:nvPr>
            <p:ph type="body"/>
          </p:nvPr>
        </p:nvSpPr>
        <p:spPr>
          <a:xfrm>
            <a:off x="0" y="0"/>
            <a:ext cx="360" cy="360"/>
          </a:xfrm>
          <a:prstGeom prst="rect">
            <a:avLst/>
          </a:prstGeom>
        </p:spPr>
        <p:txBody>
          <a:bodyPr bIns="45000" lIns="90000" rIns="90000" tIns="45000"/>
          <a:p>
            <a:r>
              <a:rPr lang="en-US">
                <a:solidFill>
                  <a:srgbClr val="000000"/>
                </a:solidFill>
                <a:latin typeface="+mn-lt"/>
                <a:ea typeface="+mn-ea"/>
              </a:rPr>
              <a:t>We were able to experimentally validate the existence of this unique mode structure experimentally using a dipole antenna in conjunction with a network analyzer in close proximity to the planar cavity array.</a:t>
            </a:r>
            <a:endParaRPr/>
          </a:p>
          <a:p>
            <a:endParaRPr/>
          </a:p>
          <a:p>
            <a:r>
              <a:rPr lang="en-US">
                <a:solidFill>
                  <a:srgbClr val="000000"/>
                </a:solidFill>
                <a:latin typeface="+mn-lt"/>
                <a:ea typeface="+mn-ea"/>
              </a:rPr>
              <a:t>Shown here is a 50 MHz sample of our resultant single port S-parameter for frequencies between 0.97GHz and 1.02 GHz. The four distinct resonances we were able to identify, using our results from HFSS, as the even/odd pi and 5pi/6 modes by. </a:t>
            </a:r>
            <a:endParaRPr/>
          </a:p>
          <a:p>
            <a:endParaRPr/>
          </a:p>
          <a:p>
            <a:endParaRPr/>
          </a:p>
          <a:p>
            <a:endParaRPr/>
          </a:p>
        </p:txBody>
      </p:sp>
      <p:sp>
        <p:nvSpPr>
          <p:cNvPr id="238" name="TextShape 2"/>
          <p:cNvSpPr txBox="1"/>
          <p:nvPr/>
        </p:nvSpPr>
        <p:spPr>
          <a:xfrm>
            <a:off x="0" y="0"/>
            <a:ext cx="360" cy="360"/>
          </a:xfrm>
          <a:prstGeom prst="rect">
            <a:avLst/>
          </a:prstGeom>
        </p:spPr>
        <p:txBody>
          <a:bodyPr bIns="45000" lIns="90000" rIns="90000" tIns="45000"/>
          <a:p>
            <a:fld id="{A1615151-2101-4181-9191-21F101A12131}" type="slidenum">
              <a:rPr lang="en-US">
                <a:solidFill>
                  <a:srgbClr val="000000"/>
                </a:solidFill>
                <a:latin typeface="+mn-lt"/>
                <a:ea typeface="+mn-ea"/>
              </a:rPr>
              <a:t>&lt;number&gt;</a:t>
            </a:fld>
            <a:endParaRPr/>
          </a:p>
        </p:txBody>
      </p:sp>
    </p:spTree>
  </p:cSld>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39" name="PlaceHolder 1"/>
          <p:cNvSpPr>
            <a:spLocks noGrp="1"/>
          </p:cNvSpPr>
          <p:nvPr>
            <p:ph type="body"/>
          </p:nvPr>
        </p:nvSpPr>
        <p:spPr>
          <a:xfrm>
            <a:off x="0" y="0"/>
            <a:ext cx="360" cy="360"/>
          </a:xfrm>
          <a:prstGeom prst="rect">
            <a:avLst/>
          </a:prstGeom>
        </p:spPr>
        <p:txBody>
          <a:bodyPr bIns="45000" lIns="90000" rIns="90000" tIns="45000"/>
          <a:p>
            <a:r>
              <a:rPr lang="en-US">
                <a:solidFill>
                  <a:srgbClr val="000000"/>
                </a:solidFill>
                <a:latin typeface="+mn-lt"/>
                <a:ea typeface="+mn-ea"/>
              </a:rPr>
              <a:t>Using our cold test dispersion as a reference we were able to perform fully 3D hot tests using the PIC code MAGIC in order to obtain beam loaded operating modes of the RPM-12a.</a:t>
            </a:r>
            <a:endParaRPr/>
          </a:p>
          <a:p>
            <a:endParaRPr/>
          </a:p>
          <a:p>
            <a:r>
              <a:rPr lang="en-US">
                <a:solidFill>
                  <a:srgbClr val="000000"/>
                </a:solidFill>
                <a:latin typeface="+mn-lt"/>
                <a:ea typeface="+mn-ea"/>
              </a:rPr>
              <a:t>The simulation shown in the upper right is a quintessential example of pi-mode operation where in an electron spoke formation exists in every other cavity for both the top and bottom oscillator. </a:t>
            </a:r>
            <a:endParaRPr/>
          </a:p>
          <a:p>
            <a:endParaRPr/>
          </a:p>
          <a:p>
            <a:r>
              <a:rPr lang="en-US">
                <a:solidFill>
                  <a:srgbClr val="000000"/>
                </a:solidFill>
                <a:latin typeface="+mn-lt"/>
                <a:ea typeface="+mn-ea"/>
              </a:rPr>
              <a:t>We further our analysis of this operating mode by observing the oscillatory voltage signal across a single cavity on both the top oscillator (shown in blue) and the parallel cavity of the bottom oscillator (denoted by the red arrow). We then perform a time integrated FFT over the 300 ns simulation to obtain the dominate operating frequency. </a:t>
            </a:r>
            <a:endParaRPr/>
          </a:p>
          <a:p>
            <a:endParaRPr/>
          </a:p>
          <a:p>
            <a:r>
              <a:rPr lang="en-US">
                <a:solidFill>
                  <a:srgbClr val="000000"/>
                </a:solidFill>
                <a:latin typeface="+mn-lt"/>
                <a:ea typeface="+mn-ea"/>
              </a:rPr>
              <a:t>What we found is that not only are the two oscillators operating in slightly offset frequencies (approximately 8 MHz apart) but there is also some margin of mode internal mode competition due to the existence of these two distinct pi-modes (indicated by the slight double peak on the bottom oscillator) </a:t>
            </a:r>
            <a:endParaRPr/>
          </a:p>
        </p:txBody>
      </p:sp>
      <p:sp>
        <p:nvSpPr>
          <p:cNvPr id="240" name="TextShape 2"/>
          <p:cNvSpPr txBox="1"/>
          <p:nvPr/>
        </p:nvSpPr>
        <p:spPr>
          <a:xfrm>
            <a:off x="0" y="0"/>
            <a:ext cx="360" cy="360"/>
          </a:xfrm>
          <a:prstGeom prst="rect">
            <a:avLst/>
          </a:prstGeom>
        </p:spPr>
        <p:txBody>
          <a:bodyPr bIns="45000" lIns="90000" rIns="90000" tIns="45000"/>
          <a:p>
            <a:fld id="{71215131-A121-4181-9191-51D1916151D1}" type="slidenum">
              <a:rPr lang="en-US">
                <a:solidFill>
                  <a:srgbClr val="000000"/>
                </a:solidFill>
                <a:latin typeface="+mn-lt"/>
                <a:ea typeface="+mn-ea"/>
              </a:rPr>
              <a:t>&lt;number&gt;</a:t>
            </a:fld>
            <a:endParaRPr/>
          </a:p>
        </p:txBody>
      </p:sp>
    </p:spTree>
  </p:cSld>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41" name="PlaceHolder 1"/>
          <p:cNvSpPr>
            <a:spLocks noGrp="1"/>
          </p:cNvSpPr>
          <p:nvPr>
            <p:ph type="body"/>
          </p:nvPr>
        </p:nvSpPr>
        <p:spPr>
          <a:xfrm>
            <a:off x="0" y="0"/>
            <a:ext cx="360" cy="360"/>
          </a:xfrm>
          <a:prstGeom prst="rect">
            <a:avLst/>
          </a:prstGeom>
        </p:spPr>
        <p:txBody>
          <a:bodyPr bIns="45000" lIns="90000" rIns="90000" tIns="45000"/>
          <a:p>
            <a:r>
              <a:rPr lang="en-US">
                <a:solidFill>
                  <a:srgbClr val="000000"/>
                </a:solidFill>
                <a:latin typeface="+mn-lt"/>
                <a:ea typeface="+mn-ea"/>
              </a:rPr>
              <a:t>These offset pi-modes not only lead to competition and mode degradation during operation but may also may adversely affect the coherency of the RF power at the output of the device due to drifting phase differences between oscillators. </a:t>
            </a:r>
            <a:endParaRPr/>
          </a:p>
          <a:p>
            <a:endParaRPr/>
          </a:p>
          <a:p>
            <a:r>
              <a:rPr lang="en-US">
                <a:solidFill>
                  <a:srgbClr val="000000"/>
                </a:solidFill>
                <a:latin typeface="+mn-lt"/>
                <a:ea typeface="+mn-ea"/>
              </a:rPr>
              <a:t>This phenomenon is exemplified by the signals shown here which are samples of the cavity voltage signal shown on our previous slide at two segments in time spaced 30 ns apart. As you can see, we move from in phase on the left at approximately 125 ns to entirely out of phase at 165ns.</a:t>
            </a:r>
            <a:endParaRPr/>
          </a:p>
          <a:p>
            <a:endParaRPr/>
          </a:p>
          <a:p>
            <a:r>
              <a:rPr lang="en-US">
                <a:solidFill>
                  <a:srgbClr val="000000"/>
                </a:solidFill>
                <a:latin typeface="+mn-lt"/>
                <a:ea typeface="+mn-ea"/>
              </a:rPr>
              <a:t>From here we move into our preliminary RPM experiment at the UM where it is our ultimate goal to be able to observe, diagnose, and remedy this problem in a physical environment.</a:t>
            </a:r>
            <a:endParaRPr/>
          </a:p>
        </p:txBody>
      </p:sp>
      <p:sp>
        <p:nvSpPr>
          <p:cNvPr id="242" name="TextShape 2"/>
          <p:cNvSpPr txBox="1"/>
          <p:nvPr/>
        </p:nvSpPr>
        <p:spPr>
          <a:xfrm>
            <a:off x="0" y="0"/>
            <a:ext cx="360" cy="360"/>
          </a:xfrm>
          <a:prstGeom prst="rect">
            <a:avLst/>
          </a:prstGeom>
        </p:spPr>
        <p:txBody>
          <a:bodyPr bIns="45000" lIns="90000" rIns="90000" tIns="45000"/>
          <a:p>
            <a:fld id="{B15141C1-A141-4101-91E1-E1A161C181E1}" type="slidenum">
              <a:rPr lang="en-US">
                <a:solidFill>
                  <a:srgbClr val="000000"/>
                </a:solidFill>
                <a:latin typeface="+mn-lt"/>
                <a:ea typeface="+mn-ea"/>
              </a:rPr>
              <a:t>&lt;number&gt;</a:t>
            </a:fld>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2.xml"/>
</Relationships>
</file>

<file path=ppt/slideLayouts/slideLayout1.xml><?xml version="1.0" encoding="utf-8"?>
<p:sldLayout xmlns:a="http://schemas.openxmlformats.org/drawingml/2006/main" xmlns:p="http://schemas.openxmlformats.org/presentationml/2006/main" xmlns:r="http://schemas.openxmlformats.org/officeDocument/2006/relationships" preserve="1" type="title">
  <p:cSld name="Title Slide">
    <p:spTree>
      <p:nvGrpSpPr>
        <p:cNvPr id="1" name=""/>
        <p:cNvGrpSpPr/>
        <p:nvPr/>
      </p:nvGrpSpPr>
      <p:grpSpPr>
        <a:xfrm>
          <a:off x="0" y="0"/>
          <a:ext cx="0" cy="0"/>
          <a:chOff x="0" y="0"/>
          <a:chExt cx="0" cy="0"/>
        </a:xfrm>
      </p:grpSpPr>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preserve="1" type="title">
  <p:cSld name="Title Slide">
    <p:spTree>
      <p:nvGrpSpPr>
        <p:cNvPr id="1" name=""/>
        <p:cNvGrpSpPr/>
        <p:nvPr/>
      </p:nvGrpSpPr>
      <p:grpSpPr>
        <a:xfrm>
          <a:off x="0" y="0"/>
          <a:ext cx="0" cy="0"/>
          <a:chOff x="0" y="0"/>
          <a:chExt cx="0" cy="0"/>
        </a:xfrm>
      </p:grpSpPr>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2.xml"/>
</Relationships>
</file>

<file path=ppt/slideMasters/slideMaster1.xml><?xml version="1.0" encoding="utf-8"?>
<p:sldMaster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0" name="CustomShape 1"/>
          <p:cNvSpPr/>
          <p:nvPr/>
        </p:nvSpPr>
        <p:spPr>
          <a:xfrm>
            <a:off x="0" y="0"/>
            <a:ext cx="9143640" cy="6857640"/>
          </a:xfrm>
          <a:prstGeom prst="rect">
            <a:avLst/>
          </a:prstGeom>
          <a:solidFill>
            <a:srgbClr val="ffffff"/>
          </a:solidFill>
        </p:spPr>
      </p:sp>
      <p:sp>
        <p:nvSpPr>
          <p:cNvPr id="1" name="CustomShape 2"/>
          <p:cNvSpPr/>
          <p:nvPr/>
        </p:nvSpPr>
        <p:spPr>
          <a:xfrm>
            <a:off x="64080" y="69840"/>
            <a:ext cx="9012960" cy="6693120"/>
          </a:xfrm>
          <a:prstGeom prst="roundRect">
            <a:avLst>
              <a:gd fmla="val 3600" name="adj"/>
            </a:avLst>
          </a:prstGeom>
          <a:solidFill>
            <a:srgbClr val="ffffff"/>
          </a:solidFill>
          <a:ln w="6480">
            <a:solidFill>
              <a:srgbClr val="000000"/>
            </a:solidFill>
            <a:round/>
          </a:ln>
        </p:spPr>
      </p:sp>
      <p:sp>
        <p:nvSpPr>
          <p:cNvPr id="2" name="PlaceHolder 3"/>
          <p:cNvSpPr>
            <a:spLocks noGrp="1"/>
          </p:cNvSpPr>
          <p:nvPr>
            <p:ph type="dt"/>
          </p:nvPr>
        </p:nvSpPr>
        <p:spPr>
          <a:xfrm>
            <a:off x="6172200" y="6191280"/>
            <a:ext cx="2476080" cy="475920"/>
          </a:xfrm>
          <a:prstGeom prst="rect">
            <a:avLst/>
          </a:prstGeom>
        </p:spPr>
        <p:txBody>
          <a:bodyPr bIns="45000" lIns="90000" rIns="90000" tIns="45000"/>
          <a:p>
            <a:r>
              <a:rPr lang="en-US" sz="1400">
                <a:solidFill>
                  <a:srgbClr val="696464"/>
                </a:solidFill>
                <a:latin typeface="Perpetua"/>
              </a:rPr>
              <a:t>9/3/18</a:t>
            </a:r>
            <a:endParaRPr/>
          </a:p>
        </p:txBody>
      </p:sp>
      <p:sp>
        <p:nvSpPr>
          <p:cNvPr id="3" name="TextShape 4"/>
          <p:cNvSpPr txBox="1"/>
          <p:nvPr/>
        </p:nvSpPr>
        <p:spPr>
          <a:xfrm>
            <a:off x="914400" y="6172200"/>
            <a:ext cx="3962160" cy="456840"/>
          </a:xfrm>
          <a:prstGeom prst="rect">
            <a:avLst/>
          </a:prstGeom>
        </p:spPr>
      </p:sp>
      <p:sp>
        <p:nvSpPr>
          <p:cNvPr id="4" name="PlaceHolder 5"/>
          <p:cNvSpPr>
            <a:spLocks noGrp="1"/>
          </p:cNvSpPr>
          <p:nvPr>
            <p:ph type="sldNum"/>
          </p:nvPr>
        </p:nvSpPr>
        <p:spPr>
          <a:xfrm>
            <a:off x="146160" y="6210360"/>
            <a:ext cx="456840" cy="456840"/>
          </a:xfrm>
          <a:prstGeom prst="rect">
            <a:avLst/>
          </a:prstGeom>
        </p:spPr>
        <p:txBody>
          <a:bodyPr bIns="45000" lIns="90000" rIns="90000" tIns="45000"/>
          <a:p>
            <a:fld id="{F131F131-8151-41E1-8151-71C191E101A1}" type="slidenum">
              <a:rPr lang="en-US" sz="1400">
                <a:solidFill>
                  <a:srgbClr val="ffffff"/>
                </a:solidFill>
                <a:latin typeface="Franklin Gothic Book"/>
              </a:rPr>
              <a:t>&lt;number&gt;</a:t>
            </a:fld>
            <a:endParaRPr/>
          </a:p>
        </p:txBody>
      </p:sp>
      <p:sp>
        <p:nvSpPr>
          <p:cNvPr id="5" name="PlaceHolder 6"/>
          <p:cNvSpPr>
            <a:spLocks noGrp="1"/>
          </p:cNvSpPr>
          <p:nvPr>
            <p:ph type="title"/>
          </p:nvPr>
        </p:nvSpPr>
        <p:spPr>
          <a:xfrm>
            <a:off x="457200" y="273600"/>
            <a:ext cx="8229240" cy="1144800"/>
          </a:xfrm>
          <a:prstGeom prst="rect">
            <a:avLst/>
          </a:prstGeom>
        </p:spPr>
        <p:txBody>
          <a:bodyPr anchor="ctr" bIns="0" lIns="0" rIns="0" tIns="0" wrap="none"/>
          <a:p>
            <a:r>
              <a:rPr lang="en-US"/>
              <a:t>Click to edit the title text format</a:t>
            </a:r>
            <a:endParaRPr/>
          </a:p>
        </p:txBody>
      </p:sp>
      <p:sp>
        <p:nvSpPr>
          <p:cNvPr id="6" name="PlaceHolder 7"/>
          <p:cNvSpPr>
            <a:spLocks noGrp="1"/>
          </p:cNvSpPr>
          <p:nvPr>
            <p:ph type="body"/>
          </p:nvPr>
        </p:nvSpPr>
        <p:spPr>
          <a:xfrm>
            <a:off x="457200" y="1604520"/>
            <a:ext cx="8229240" cy="4525920"/>
          </a:xfrm>
          <a:prstGeom prst="rect">
            <a:avLst/>
          </a:prstGeom>
        </p:spPr>
        <p:txBody>
          <a:bodyPr bIns="0" lIns="0" rIns="0" tIns="0" wrap="none"/>
          <a:p>
            <a:pPr>
              <a:buSzPct val="45000"/>
              <a:buFont typeface="StarSymbol"/>
              <a:buChar char=""/>
            </a:pPr>
            <a:r>
              <a:rPr lang="en-US"/>
              <a:t>Click to edit the outline text format</a:t>
            </a:r>
            <a:endParaRPr/>
          </a:p>
          <a:p>
            <a:pPr lvl="1">
              <a:buSzPct val="45000"/>
              <a:buFont typeface="StarSymbol"/>
              <a:buChar char=""/>
            </a:pPr>
            <a:r>
              <a:rPr lang="en-US"/>
              <a:t>Second Outline Level</a:t>
            </a:r>
            <a:endParaRPr/>
          </a:p>
          <a:p>
            <a:pPr lvl="2">
              <a:buSzPct val="75000"/>
              <a:buFont typeface="StarSymbol"/>
              <a:buChar char=""/>
            </a:pPr>
            <a:r>
              <a:rPr lang="en-US"/>
              <a:t>Third Outline Level</a:t>
            </a:r>
            <a:endParaRPr/>
          </a:p>
          <a:p>
            <a:pPr lvl="3">
              <a:buSzPct val="45000"/>
              <a:buFont typeface="StarSymbol"/>
              <a:buChar char=""/>
            </a:pPr>
            <a:r>
              <a:rPr lang="en-US"/>
              <a:t>Fourth Outline Level</a:t>
            </a:r>
            <a:endParaRPr/>
          </a:p>
          <a:p>
            <a:pPr lvl="4">
              <a:buSzPct val="75000"/>
              <a:buFont typeface="StarSymbol"/>
              <a:buChar char=""/>
            </a:pPr>
            <a:r>
              <a:rPr lang="en-US"/>
              <a:t>Fifth Outline Level</a:t>
            </a:r>
            <a:endParaRPr/>
          </a:p>
          <a:p>
            <a:pPr lvl="5">
              <a:buSzPct val="45000"/>
              <a:buFont typeface="StarSymbol"/>
              <a:buChar char=""/>
            </a:pPr>
            <a:r>
              <a:rPr lang="en-US"/>
              <a:t>Sixth Outline Level</a:t>
            </a:r>
            <a:endParaRPr/>
          </a:p>
          <a:p>
            <a:pPr lvl="6">
              <a:buSzPct val="45000"/>
              <a:buFont typeface="StarSymbol"/>
              <a:buChar char=""/>
            </a:pPr>
            <a:r>
              <a:rPr lang="en-US"/>
              <a:t>Seventh Outline Level</a:t>
            </a:r>
            <a:endParaRPr/>
          </a:p>
          <a:p>
            <a:pPr lvl="7">
              <a:buSzPct val="45000"/>
              <a:buFont typeface="StarSymbol"/>
              <a:buChar char=""/>
            </a:pPr>
            <a:r>
              <a:rPr lang="en-US"/>
              <a:t>Eighth Outline Level</a:t>
            </a:r>
            <a:endParaRPr/>
          </a:p>
          <a:p>
            <a:pPr lvl="8">
              <a:buSzPct val="45000"/>
              <a:buFont typeface="StarSymbol"/>
              <a:buChar char=""/>
            </a:pPr>
            <a:r>
              <a:rPr lang="en-US"/>
              <a:t>Ninth Outline Level</a:t>
            </a:r>
            <a:endParaRPr/>
          </a:p>
        </p:txBody>
      </p:sp>
    </p:spTree>
  </p:cSld>
  <p:clrMap accent1="accent1" accent2="accent2" accent3="accent3" accent4="accent4" accent5="accent5" accent6="accent6" bg1="lt1" bg2="lt2" folHlink="folHlink" hlink="hlink" tx1="dk1" tx2="dk2"/>
  <p:sldLayoutIdLst>
    <p:sldLayoutId id="2147483649" r:id="rId2"/>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7" name="CustomShape 1"/>
          <p:cNvSpPr/>
          <p:nvPr/>
        </p:nvSpPr>
        <p:spPr>
          <a:xfrm>
            <a:off x="0" y="0"/>
            <a:ext cx="9143640" cy="6857640"/>
          </a:xfrm>
          <a:prstGeom prst="rect">
            <a:avLst/>
          </a:prstGeom>
          <a:solidFill>
            <a:srgbClr val="ffffff"/>
          </a:solidFill>
        </p:spPr>
      </p:sp>
      <p:sp>
        <p:nvSpPr>
          <p:cNvPr id="8" name="CustomShape 2"/>
          <p:cNvSpPr/>
          <p:nvPr/>
        </p:nvSpPr>
        <p:spPr>
          <a:xfrm>
            <a:off x="64080" y="69840"/>
            <a:ext cx="9012960" cy="6693120"/>
          </a:xfrm>
          <a:prstGeom prst="roundRect">
            <a:avLst>
              <a:gd fmla="val 3600" name="adj"/>
            </a:avLst>
          </a:prstGeom>
          <a:solidFill>
            <a:srgbClr val="ffffff"/>
          </a:solidFill>
          <a:ln w="6480">
            <a:solidFill>
              <a:srgbClr val="000000"/>
            </a:solidFill>
            <a:round/>
          </a:ln>
        </p:spPr>
      </p:sp>
      <p:sp>
        <p:nvSpPr>
          <p:cNvPr id="9" name="PlaceHolder 3"/>
          <p:cNvSpPr>
            <a:spLocks noGrp="1"/>
          </p:cNvSpPr>
          <p:nvPr>
            <p:ph type="title"/>
          </p:nvPr>
        </p:nvSpPr>
        <p:spPr>
          <a:xfrm>
            <a:off x="914400" y="274680"/>
            <a:ext cx="7772040" cy="1142640"/>
          </a:xfrm>
          <a:prstGeom prst="rect">
            <a:avLst/>
          </a:prstGeom>
        </p:spPr>
        <p:txBody>
          <a:bodyPr bIns="45000" lIns="90000" rIns="90000" tIns="45000"/>
          <a:p>
            <a:r>
              <a:rPr lang="en-US" sz="4000">
                <a:solidFill>
                  <a:srgbClr val="696464"/>
                </a:solidFill>
                <a:latin typeface="Franklin Gothic Book"/>
              </a:rPr>
              <a:t>Click to edit the title text formatClick to edit Master title style</a:t>
            </a:r>
            <a:endParaRPr/>
          </a:p>
        </p:txBody>
      </p:sp>
      <p:sp>
        <p:nvSpPr>
          <p:cNvPr id="10" name="PlaceHolder 4"/>
          <p:cNvSpPr>
            <a:spLocks noGrp="1"/>
          </p:cNvSpPr>
          <p:nvPr>
            <p:ph type="dt"/>
          </p:nvPr>
        </p:nvSpPr>
        <p:spPr>
          <a:xfrm>
            <a:off x="6172200" y="6191280"/>
            <a:ext cx="2476080" cy="475920"/>
          </a:xfrm>
          <a:prstGeom prst="rect">
            <a:avLst/>
          </a:prstGeom>
        </p:spPr>
        <p:txBody>
          <a:bodyPr bIns="45000" lIns="90000" rIns="90000" tIns="45000"/>
          <a:p>
            <a:r>
              <a:rPr lang="en-US" sz="1400">
                <a:solidFill>
                  <a:srgbClr val="696464"/>
                </a:solidFill>
                <a:latin typeface="Perpetua"/>
              </a:rPr>
              <a:t>9/3/18</a:t>
            </a:r>
            <a:endParaRPr/>
          </a:p>
        </p:txBody>
      </p:sp>
      <p:sp>
        <p:nvSpPr>
          <p:cNvPr id="11" name="TextShape 5"/>
          <p:cNvSpPr txBox="1"/>
          <p:nvPr/>
        </p:nvSpPr>
        <p:spPr>
          <a:xfrm>
            <a:off x="914400" y="6172200"/>
            <a:ext cx="3962160" cy="456840"/>
          </a:xfrm>
          <a:prstGeom prst="rect">
            <a:avLst/>
          </a:prstGeom>
        </p:spPr>
      </p:sp>
      <p:sp>
        <p:nvSpPr>
          <p:cNvPr id="12" name="PlaceHolder 6"/>
          <p:cNvSpPr>
            <a:spLocks noGrp="1"/>
          </p:cNvSpPr>
          <p:nvPr>
            <p:ph type="sldNum"/>
          </p:nvPr>
        </p:nvSpPr>
        <p:spPr>
          <a:xfrm>
            <a:off x="146160" y="6210360"/>
            <a:ext cx="456840" cy="456840"/>
          </a:xfrm>
          <a:prstGeom prst="rect">
            <a:avLst/>
          </a:prstGeom>
        </p:spPr>
        <p:txBody>
          <a:bodyPr bIns="45000" lIns="90000" rIns="90000" tIns="45000"/>
          <a:p>
            <a:fld id="{0161A1F1-01B1-4131-B1C1-7191F131D181}" type="slidenum">
              <a:rPr lang="en-US" sz="1400">
                <a:solidFill>
                  <a:srgbClr val="ffffff"/>
                </a:solidFill>
                <a:latin typeface="Franklin Gothic Book"/>
              </a:rPr>
              <a:t>&lt;number&gt;</a:t>
            </a:fld>
            <a:endParaRPr/>
          </a:p>
        </p:txBody>
      </p:sp>
      <p:sp>
        <p:nvSpPr>
          <p:cNvPr id="13" name="PlaceHolder 7"/>
          <p:cNvSpPr>
            <a:spLocks noGrp="1"/>
          </p:cNvSpPr>
          <p:nvPr>
            <p:ph type="body"/>
          </p:nvPr>
        </p:nvSpPr>
        <p:spPr>
          <a:xfrm>
            <a:off x="914400" y="1447920"/>
            <a:ext cx="7772040" cy="4571640"/>
          </a:xfrm>
          <a:prstGeom prst="rect">
            <a:avLst/>
          </a:prstGeom>
        </p:spPr>
        <p:txBody>
          <a:bodyPr bIns="45000" lIns="90000" rIns="90000" tIns="45000"/>
          <a:p>
            <a:pPr>
              <a:buSzPct val="45000"/>
              <a:buFont typeface="StarSymbol"/>
              <a:buChar char=""/>
            </a:pPr>
            <a:r>
              <a:rPr lang="en-US" sz="2600">
                <a:solidFill>
                  <a:srgbClr val="000000"/>
                </a:solidFill>
                <a:latin typeface="Perpetua"/>
              </a:rPr>
              <a:t>Click to edit the outline text format</a:t>
            </a:r>
            <a:endParaRPr/>
          </a:p>
          <a:p>
            <a:pPr lvl="1">
              <a:buSzPct val="45000"/>
              <a:buFont typeface="StarSymbol"/>
              <a:buChar char=""/>
            </a:pPr>
            <a:r>
              <a:rPr lang="en-US" sz="2600">
                <a:solidFill>
                  <a:srgbClr val="000000"/>
                </a:solidFill>
                <a:latin typeface="Perpetua"/>
              </a:rPr>
              <a:t>Second Outline Level</a:t>
            </a:r>
            <a:endParaRPr/>
          </a:p>
          <a:p>
            <a:pPr lvl="2">
              <a:buSzPct val="75000"/>
              <a:buFont typeface="StarSymbol"/>
              <a:buChar char=""/>
            </a:pPr>
            <a:r>
              <a:rPr lang="en-US" sz="2600">
                <a:solidFill>
                  <a:srgbClr val="000000"/>
                </a:solidFill>
                <a:latin typeface="Perpetua"/>
              </a:rPr>
              <a:t>Third Outline Level</a:t>
            </a:r>
            <a:endParaRPr/>
          </a:p>
          <a:p>
            <a:pPr lvl="3">
              <a:buSzPct val="45000"/>
              <a:buFont typeface="StarSymbol"/>
              <a:buChar char=""/>
            </a:pPr>
            <a:r>
              <a:rPr lang="en-US" sz="2600">
                <a:solidFill>
                  <a:srgbClr val="000000"/>
                </a:solidFill>
                <a:latin typeface="Perpetua"/>
              </a:rPr>
              <a:t>Fourth Outline Level</a:t>
            </a:r>
            <a:endParaRPr/>
          </a:p>
          <a:p>
            <a:pPr lvl="4">
              <a:buSzPct val="75000"/>
              <a:buFont typeface="StarSymbol"/>
              <a:buChar char=""/>
            </a:pPr>
            <a:r>
              <a:rPr lang="en-US" sz="2600">
                <a:solidFill>
                  <a:srgbClr val="000000"/>
                </a:solidFill>
                <a:latin typeface="Perpetua"/>
              </a:rPr>
              <a:t>Fifth Outline Level</a:t>
            </a:r>
            <a:endParaRPr/>
          </a:p>
          <a:p>
            <a:pPr lvl="5">
              <a:buSzPct val="45000"/>
              <a:buFont typeface="StarSymbol"/>
              <a:buChar char=""/>
            </a:pPr>
            <a:r>
              <a:rPr lang="en-US" sz="2600">
                <a:solidFill>
                  <a:srgbClr val="000000"/>
                </a:solidFill>
                <a:latin typeface="Perpetua"/>
              </a:rPr>
              <a:t>Sixth Outline Level</a:t>
            </a:r>
            <a:endParaRPr/>
          </a:p>
          <a:p>
            <a:pPr lvl="6">
              <a:buSzPct val="45000"/>
              <a:buFont typeface="StarSymbol"/>
              <a:buChar char=""/>
            </a:pPr>
            <a:r>
              <a:rPr lang="en-US" sz="2600">
                <a:solidFill>
                  <a:srgbClr val="000000"/>
                </a:solidFill>
                <a:latin typeface="Perpetua"/>
              </a:rPr>
              <a:t>Seventh Outline Level</a:t>
            </a:r>
            <a:endParaRPr/>
          </a:p>
          <a:p>
            <a:pPr lvl="7">
              <a:buSzPct val="45000"/>
              <a:buFont typeface="StarSymbol"/>
              <a:buChar char=""/>
            </a:pPr>
            <a:r>
              <a:rPr lang="en-US" sz="2600">
                <a:solidFill>
                  <a:srgbClr val="000000"/>
                </a:solidFill>
                <a:latin typeface="Perpetua"/>
              </a:rPr>
              <a:t>Eighth Outline Level</a:t>
            </a:r>
            <a:endParaRPr/>
          </a:p>
          <a:p>
            <a:pPr>
              <a:buSzPct val="85000"/>
              <a:buFont typeface="Wingdings 2"/>
              <a:buChar char=""/>
            </a:pPr>
            <a:r>
              <a:rPr lang="en-US" sz="2600">
                <a:solidFill>
                  <a:srgbClr val="000000"/>
                </a:solidFill>
                <a:latin typeface="Perpetua"/>
              </a:rPr>
              <a:t>Ninth Outline LevelClick to edit Master text styles</a:t>
            </a:r>
            <a:endParaRPr/>
          </a:p>
          <a:p>
            <a:pPr lvl="1">
              <a:buSzPct val="85000"/>
              <a:buFont typeface="Wingdings 2"/>
              <a:buChar char=""/>
            </a:pPr>
            <a:r>
              <a:rPr lang="en-US" sz="2400">
                <a:solidFill>
                  <a:srgbClr val="000000"/>
                </a:solidFill>
                <a:latin typeface="Perpetua"/>
              </a:rPr>
              <a:t>Second level</a:t>
            </a:r>
            <a:endParaRPr/>
          </a:p>
          <a:p>
            <a:pPr lvl="1">
              <a:buSzPct val="85000"/>
              <a:buFont typeface="Wingdings 2"/>
              <a:buChar char=""/>
            </a:pPr>
            <a:r>
              <a:rPr lang="en-US" sz="2000">
                <a:solidFill>
                  <a:srgbClr val="000000"/>
                </a:solidFill>
                <a:latin typeface="Perpetua"/>
              </a:rPr>
              <a:t>Third level</a:t>
            </a:r>
            <a:endParaRPr/>
          </a:p>
          <a:p>
            <a:pPr lvl="2">
              <a:buSzPct val="85000"/>
              <a:buFont typeface="Wingdings 2"/>
              <a:buChar char=""/>
            </a:pPr>
            <a:r>
              <a:rPr lang="en-US" sz="2000">
                <a:solidFill>
                  <a:srgbClr val="000000"/>
                </a:solidFill>
                <a:latin typeface="Perpetua"/>
              </a:rPr>
              <a:t>Fourth level</a:t>
            </a:r>
            <a:endParaRPr/>
          </a:p>
          <a:p>
            <a:pPr lvl="3">
              <a:buSzPct val="80000"/>
              <a:buFont typeface="Wingdings 2"/>
              <a:buChar char=""/>
            </a:pPr>
            <a:r>
              <a:rPr lang="en-US" sz="2000">
                <a:solidFill>
                  <a:srgbClr val="000000"/>
                </a:solidFill>
                <a:latin typeface="Perpetua"/>
              </a:rPr>
              <a:t>Fifth level</a:t>
            </a:r>
            <a:endParaRPr/>
          </a:p>
        </p:txBody>
      </p:sp>
    </p:spTree>
  </p:cSld>
  <p:clrMap accent1="accent1" accent2="accent2" accent3="accent3" accent4="accent4" accent5="accent5" accent6="accent6" bg1="lt1" bg2="lt2" folHlink="folHlink" hlink="hlink" tx1="dk1" tx2="dk2"/>
  <p:sldLayoutIdLst>
    <p:sldLayoutId id="2147483651" r:id="rId2"/>
  </p:sldLayoutIdLst>
</p:sldMaster>
</file>

<file path=ppt/slides/_rels/slide1.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17.png"/><Relationship Id="rId2" Type="http://schemas.openxmlformats.org/officeDocument/2006/relationships/slideLayout" Target="../slideLayouts/slideLayout2.xml"/><Relationship Id="rId3" Type="http://schemas.openxmlformats.org/officeDocument/2006/relationships/notesSlide" Target="../notesSlides/notesSlide10.xml"/>
</Relationships>
</file>

<file path=ppt/slides/_rels/slide11.xml.rels><?xml version="1.0" encoding="UTF-8"?>
<Relationships xmlns="http://schemas.openxmlformats.org/package/2006/relationships"><Relationship Id="rId1" Type="http://schemas.openxmlformats.org/officeDocument/2006/relationships/image" Target="../media/image18.png"/><Relationship Id="rId2" Type="http://schemas.openxmlformats.org/officeDocument/2006/relationships/image" Target="../media/image19.png"/><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slideLayout" Target="../slideLayouts/slideLayout2.xml"/><Relationship Id="rId6" Type="http://schemas.openxmlformats.org/officeDocument/2006/relationships/notesSlide" Target="../notesSlides/notesSlide11.xml"/>
</Relationships>
</file>

<file path=ppt/slides/_rels/slide12.xml.rels><?xml version="1.0" encoding="UTF-8"?>
<Relationships xmlns="http://schemas.openxmlformats.org/package/2006/relationships"><Relationship Id="rId1" Type="http://schemas.openxmlformats.org/officeDocument/2006/relationships/image" Target="../media/image22.png"/><Relationship Id="rId2" Type="http://schemas.openxmlformats.org/officeDocument/2006/relationships/image" Target="../media/image23.png"/><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slideLayout" Target="../slideLayouts/slideLayout2.xml"/><Relationship Id="rId6" Type="http://schemas.openxmlformats.org/officeDocument/2006/relationships/notesSlide" Target="../notesSlides/notesSlide12.xml"/>
</Relationships>
</file>

<file path=ppt/slides/_rels/slide13.xml.rels><?xml version="1.0" encoding="UTF-8"?>
<Relationships xmlns="http://schemas.openxmlformats.org/package/2006/relationships"><Relationship Id="rId1" Type="http://schemas.openxmlformats.org/officeDocument/2006/relationships/image" Target="../media/image26.jpeg"/><Relationship Id="rId2" Type="http://schemas.openxmlformats.org/officeDocument/2006/relationships/slideLayout" Target="../slideLayouts/slideLayout2.xml"/><Relationship Id="rId3" Type="http://schemas.openxmlformats.org/officeDocument/2006/relationships/notesSlide" Target="../notesSlides/notesSlide13.xml"/>
</Relationships>
</file>

<file path=ppt/slides/_rels/slide14.xml.rels><?xml version="1.0" encoding="UTF-8"?>
<Relationships xmlns="http://schemas.openxmlformats.org/package/2006/relationships"><Relationship Id="rId1" Type="http://schemas.openxmlformats.org/officeDocument/2006/relationships/image" Target="../media/image27.jpeg"/><Relationship Id="rId2" Type="http://schemas.openxmlformats.org/officeDocument/2006/relationships/image" Target="../media/image28.png"/><Relationship Id="rId3" Type="http://schemas.openxmlformats.org/officeDocument/2006/relationships/slideLayout" Target="../slideLayouts/slideLayout2.xml"/><Relationship Id="rId4" Type="http://schemas.openxmlformats.org/officeDocument/2006/relationships/notesSlide" Target="../notesSlides/notesSlide14.xml"/>
</Relationships>
</file>

<file path=ppt/slides/_rels/slide15.xml.rels><?xml version="1.0" encoding="UTF-8"?>
<Relationships xmlns="http://schemas.openxmlformats.org/package/2006/relationships"><Relationship Id="rId1" Type="http://schemas.openxmlformats.org/officeDocument/2006/relationships/image" Target="../media/image29.png"/><Relationship Id="rId2" Type="http://schemas.openxmlformats.org/officeDocument/2006/relationships/slideLayout" Target="../slideLayouts/slideLayout2.xml"/><Relationship Id="rId3" Type="http://schemas.openxmlformats.org/officeDocument/2006/relationships/notesSlide" Target="../notesSlides/notesSlide15.xml"/>
</Relationships>
</file>

<file path=ppt/slides/_rels/slide16.xml.rels><?xml version="1.0" encoding="UTF-8"?>
<Relationships xmlns="http://schemas.openxmlformats.org/package/2006/relationships"><Relationship Id="rId1" Type="http://schemas.openxmlformats.org/officeDocument/2006/relationships/image" Target="../media/image30.jpeg"/><Relationship Id="rId2" Type="http://schemas.openxmlformats.org/officeDocument/2006/relationships/slideLayout" Target="../slideLayouts/slideLayout2.xml"/><Relationship Id="rId3" Type="http://schemas.openxmlformats.org/officeDocument/2006/relationships/notesSlide" Target="../notesSlides/notesSlide16.xml"/>
</Relationships>
</file>

<file path=ppt/slides/_rels/slide17.xml.rels><?xml version="1.0" encoding="UTF-8"?>
<Relationships xmlns="http://schemas.openxmlformats.org/package/2006/relationships"><Relationship Id="rId1" Type="http://schemas.openxmlformats.org/officeDocument/2006/relationships/image" Target="../media/image31.jpeg"/><Relationship Id="rId2" Type="http://schemas.openxmlformats.org/officeDocument/2006/relationships/slideLayout" Target="../slideLayouts/slideLayout2.xml"/><Relationship Id="rId3" Type="http://schemas.openxmlformats.org/officeDocument/2006/relationships/notesSlide" Target="../notesSlides/notesSlide17.xml"/>
</Relationships>
</file>

<file path=ppt/slides/_rels/slide18.xml.rels><?xml version="1.0" encoding="UTF-8"?>
<Relationships xmlns="http://schemas.openxmlformats.org/package/2006/relationships"><Relationship Id="rId1" Type="http://schemas.openxmlformats.org/officeDocument/2006/relationships/image" Target="../media/image32.png"/><Relationship Id="rId2" Type="http://schemas.openxmlformats.org/officeDocument/2006/relationships/image" Target="../media/image33.png"/><Relationship Id="rId3" Type="http://schemas.openxmlformats.org/officeDocument/2006/relationships/image" Target="../media/image34.png"/><Relationship Id="rId4" Type="http://schemas.openxmlformats.org/officeDocument/2006/relationships/image" Target="../media/image35.png"/><Relationship Id="rId5" Type="http://schemas.openxmlformats.org/officeDocument/2006/relationships/image" Target="../media/image36.png"/><Relationship Id="rId6" Type="http://schemas.openxmlformats.org/officeDocument/2006/relationships/slideLayout" Target="../slideLayouts/slideLayout2.xml"/><Relationship Id="rId7" Type="http://schemas.openxmlformats.org/officeDocument/2006/relationships/notesSlide" Target="../notesSlides/notesSlide18.xml"/>
</Relationships>
</file>

<file path=ppt/slides/_rels/slide19.xml.rels><?xml version="1.0" encoding="UTF-8"?>
<Relationships xmlns="http://schemas.openxmlformats.org/package/2006/relationships"><Relationship Id="rId1" Type="http://schemas.openxmlformats.org/officeDocument/2006/relationships/image" Target="../media/image37.jpeg"/><Relationship Id="rId2" Type="http://schemas.openxmlformats.org/officeDocument/2006/relationships/slideLayout" Target="../slideLayouts/slideLayout2.xml"/><Relationship Id="rId3" Type="http://schemas.openxmlformats.org/officeDocument/2006/relationships/notesSlide" Target="../notesSlides/notesSlide19.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
</Relationships>
</file>

<file path=ppt/slides/_rels/slide20.xml.rels><?xml version="1.0" encoding="UTF-8"?>
<Relationships xmlns="http://schemas.openxmlformats.org/package/2006/relationships"><Relationship Id="rId1" Type="http://schemas.openxmlformats.org/officeDocument/2006/relationships/image" Target="../media/image38.png"/><Relationship Id="rId2" Type="http://schemas.openxmlformats.org/officeDocument/2006/relationships/image" Target="../media/image39.jpeg"/><Relationship Id="rId3" Type="http://schemas.openxmlformats.org/officeDocument/2006/relationships/slideLayout" Target="../slideLayouts/slideLayout2.xml"/><Relationship Id="rId4" Type="http://schemas.openxmlformats.org/officeDocument/2006/relationships/notesSlide" Target="../notesSlides/notesSlide20.xml"/>
</Relationships>
</file>

<file path=ppt/slides/_rels/slide21.xml.rels><?xml version="1.0" encoding="UTF-8"?>
<Relationships xmlns="http://schemas.openxmlformats.org/package/2006/relationships"><Relationship Id="rId1" Type="http://schemas.openxmlformats.org/officeDocument/2006/relationships/image" Target="../media/image40.tiff"/><Relationship Id="rId2" Type="http://schemas.openxmlformats.org/officeDocument/2006/relationships/image" Target="../media/image41.png"/><Relationship Id="rId3" Type="http://schemas.openxmlformats.org/officeDocument/2006/relationships/image" Target="../media/image42.png"/><Relationship Id="rId4" Type="http://schemas.openxmlformats.org/officeDocument/2006/relationships/slideLayout" Target="../slideLayouts/slideLayout2.xml"/><Relationship Id="rId5" Type="http://schemas.openxmlformats.org/officeDocument/2006/relationships/notesSlide" Target="../notesSlides/notesSlide21.xml"/>
</Relationships>
</file>

<file path=ppt/slides/_rels/slide22.xml.rels><?xml version="1.0" encoding="UTF-8"?>
<Relationships xmlns="http://schemas.openxmlformats.org/package/2006/relationships"><Relationship Id="rId1" Type="http://schemas.openxmlformats.org/officeDocument/2006/relationships/image" Target="../media/image43.png"/><Relationship Id="rId2" Type="http://schemas.openxmlformats.org/officeDocument/2006/relationships/image" Target="../media/image44.png"/><Relationship Id="rId3" Type="http://schemas.openxmlformats.org/officeDocument/2006/relationships/slideLayout" Target="../slideLayouts/slideLayout2.xml"/><Relationship Id="rId4" Type="http://schemas.openxmlformats.org/officeDocument/2006/relationships/notesSlide" Target="../notesSlides/notesSlide22.xml"/>
</Relationships>
</file>

<file path=ppt/slides/_rels/slide2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
</Relationships>
</file>

<file path=ppt/slides/_rels/slide2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
</Relationships>
</file>

<file path=ppt/slides/_rels/slide3.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image" Target="../media/image5.png"/><Relationship Id="rId3" Type="http://schemas.openxmlformats.org/officeDocument/2006/relationships/slideLayout" Target="../slideLayouts/slideLayout2.xml"/><Relationship Id="rId4" Type="http://schemas.openxmlformats.org/officeDocument/2006/relationships/notesSlide" Target="../notesSlides/notesSlide3.xml"/>
</Relationships>
</file>

<file path=ppt/slides/_rels/slide4.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7.png"/><Relationship Id="rId3" Type="http://schemas.openxmlformats.org/officeDocument/2006/relationships/image" Target="../media/image8.png"/><Relationship Id="rId4" Type="http://schemas.openxmlformats.org/officeDocument/2006/relationships/slideLayout" Target="../slideLayouts/slideLayout2.xml"/><Relationship Id="rId5" Type="http://schemas.openxmlformats.org/officeDocument/2006/relationships/notesSlide" Target="../notesSlides/notesSlide4.xml"/>
</Relationships>
</file>

<file path=ppt/slides/_rels/slide5.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2.xml"/><Relationship Id="rId3" Type="http://schemas.openxmlformats.org/officeDocument/2006/relationships/notesSlide" Target="../notesSlides/notesSlide5.xml"/>
</Relationships>
</file>

<file path=ppt/slides/_rels/slide6.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image" Target="../media/image11.png"/><Relationship Id="rId3" Type="http://schemas.openxmlformats.org/officeDocument/2006/relationships/image" Target="../media/image12.png"/><Relationship Id="rId4" Type="http://schemas.openxmlformats.org/officeDocument/2006/relationships/slideLayout" Target="../slideLayouts/slideLayout2.xml"/><Relationship Id="rId5" Type="http://schemas.openxmlformats.org/officeDocument/2006/relationships/notesSlide" Target="../notesSlides/notesSlide6.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image" Target="../media/image14.png"/><Relationship Id="rId3" Type="http://schemas.openxmlformats.org/officeDocument/2006/relationships/slideLayout" Target="../slideLayouts/slideLayout2.xml"/><Relationship Id="rId4" Type="http://schemas.openxmlformats.org/officeDocument/2006/relationships/notesSlide" Target="../notesSlides/notesSlide8.xml"/>
</Relationships>
</file>

<file path=ppt/slides/_rels/slide9.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image" Target="../media/image16.png"/><Relationship Id="rId3" Type="http://schemas.openxmlformats.org/officeDocument/2006/relationships/slideLayout" Target="../slideLayouts/slideLayout2.xml"/><Relationship Id="rId4" Type="http://schemas.openxmlformats.org/officeDocument/2006/relationships/notesSlide" Target="../notesSlides/notesSlide9.xml"/>
</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9" name="Line 1"/>
          <p:cNvSpPr/>
          <p:nvPr/>
        </p:nvSpPr>
        <p:spPr>
          <a:xfrm>
            <a:off x="4572000" y="1447560"/>
            <a:ext cx="0" cy="5029200"/>
          </a:xfrm>
          <a:prstGeom prst="line">
            <a:avLst/>
          </a:prstGeom>
          <a:ln w="12600">
            <a:solidFill>
              <a:srgbClr val="000000"/>
            </a:solidFill>
            <a:round/>
          </a:ln>
        </p:spPr>
      </p:sp>
      <p:sp>
        <p:nvSpPr>
          <p:cNvPr id="20" name="Line 2"/>
          <p:cNvSpPr/>
          <p:nvPr/>
        </p:nvSpPr>
        <p:spPr>
          <a:xfrm>
            <a:off x="304560" y="3809880"/>
            <a:ext cx="8534520" cy="0"/>
          </a:xfrm>
          <a:prstGeom prst="line">
            <a:avLst/>
          </a:prstGeom>
          <a:ln w="12600">
            <a:solidFill>
              <a:srgbClr val="000000"/>
            </a:solidFill>
            <a:round/>
          </a:ln>
        </p:spPr>
      </p:sp>
      <p:sp>
        <p:nvSpPr>
          <p:cNvPr id="21" name="Line 3"/>
          <p:cNvSpPr/>
          <p:nvPr/>
        </p:nvSpPr>
        <p:spPr>
          <a:xfrm>
            <a:off x="304560" y="1447560"/>
            <a:ext cx="8534520" cy="0"/>
          </a:xfrm>
          <a:prstGeom prst="line">
            <a:avLst/>
          </a:prstGeom>
          <a:ln w="12600">
            <a:solidFill>
              <a:srgbClr val="000000"/>
            </a:solidFill>
            <a:round/>
          </a:ln>
        </p:spPr>
      </p:sp>
      <p:sp>
        <p:nvSpPr>
          <p:cNvPr id="22" name="Line 4"/>
          <p:cNvSpPr/>
          <p:nvPr/>
        </p:nvSpPr>
        <p:spPr>
          <a:xfrm>
            <a:off x="304560" y="6476760"/>
            <a:ext cx="8534520" cy="0"/>
          </a:xfrm>
          <a:prstGeom prst="line">
            <a:avLst/>
          </a:prstGeom>
          <a:ln w="12600">
            <a:solidFill>
              <a:srgbClr val="000000"/>
            </a:solidFill>
            <a:round/>
          </a:ln>
        </p:spPr>
      </p:sp>
      <p:sp>
        <p:nvSpPr>
          <p:cNvPr id="23" name="Line 5"/>
          <p:cNvSpPr/>
          <p:nvPr/>
        </p:nvSpPr>
        <p:spPr>
          <a:xfrm>
            <a:off x="8839080" y="1523880"/>
            <a:ext cx="0" cy="5029200"/>
          </a:xfrm>
          <a:prstGeom prst="line">
            <a:avLst/>
          </a:prstGeom>
          <a:ln w="12600">
            <a:solidFill>
              <a:srgbClr val="000000"/>
            </a:solidFill>
            <a:round/>
          </a:ln>
        </p:spPr>
      </p:sp>
      <p:sp>
        <p:nvSpPr>
          <p:cNvPr id="24" name="Line 6"/>
          <p:cNvSpPr/>
          <p:nvPr/>
        </p:nvSpPr>
        <p:spPr>
          <a:xfrm>
            <a:off x="304560" y="1447560"/>
            <a:ext cx="0" cy="5029200"/>
          </a:xfrm>
          <a:prstGeom prst="line">
            <a:avLst/>
          </a:prstGeom>
          <a:ln w="12600">
            <a:solidFill>
              <a:srgbClr val="000000"/>
            </a:solidFill>
            <a:round/>
          </a:ln>
        </p:spPr>
      </p:sp>
      <p:sp>
        <p:nvSpPr>
          <p:cNvPr id="25" name="CustomShape 7"/>
          <p:cNvSpPr/>
          <p:nvPr/>
        </p:nvSpPr>
        <p:spPr>
          <a:xfrm>
            <a:off x="1313640" y="1371600"/>
            <a:ext cx="1994040" cy="458280"/>
          </a:xfrm>
          <a:prstGeom prst="rect">
            <a:avLst/>
          </a:prstGeom>
        </p:spPr>
        <p:txBody>
          <a:bodyPr bIns="46080" lIns="92160" rIns="92160" tIns="46080" wrap="none"/>
          <a:p>
            <a:pPr algn="ctr"/>
            <a:r>
              <a:rPr b="1" lang="en-US" sz="2400">
                <a:solidFill>
                  <a:srgbClr val="3333cc"/>
                </a:solidFill>
                <a:latin typeface="Perpetua"/>
              </a:rPr>
              <a:t>Objectives</a:t>
            </a:r>
            <a:endParaRPr/>
          </a:p>
        </p:txBody>
      </p:sp>
      <p:sp>
        <p:nvSpPr>
          <p:cNvPr id="26" name="CustomShape 8"/>
          <p:cNvSpPr/>
          <p:nvPr/>
        </p:nvSpPr>
        <p:spPr>
          <a:xfrm>
            <a:off x="1416960" y="3733920"/>
            <a:ext cx="1820160" cy="458280"/>
          </a:xfrm>
          <a:prstGeom prst="rect">
            <a:avLst/>
          </a:prstGeom>
        </p:spPr>
        <p:txBody>
          <a:bodyPr bIns="46080" lIns="92160" rIns="92160" tIns="46080" wrap="none"/>
          <a:p>
            <a:pPr algn="ctr"/>
            <a:r>
              <a:rPr b="1" lang="en-US" sz="2400">
                <a:solidFill>
                  <a:srgbClr val="3333cc"/>
                </a:solidFill>
                <a:latin typeface="Perpetua"/>
              </a:rPr>
              <a:t>Approach</a:t>
            </a:r>
            <a:endParaRPr/>
          </a:p>
        </p:txBody>
      </p:sp>
      <p:sp>
        <p:nvSpPr>
          <p:cNvPr id="27" name="CustomShape 9"/>
          <p:cNvSpPr/>
          <p:nvPr/>
        </p:nvSpPr>
        <p:spPr>
          <a:xfrm>
            <a:off x="4648320" y="3886200"/>
            <a:ext cx="4114440" cy="366840"/>
          </a:xfrm>
          <a:prstGeom prst="rect">
            <a:avLst/>
          </a:prstGeom>
        </p:spPr>
        <p:txBody>
          <a:bodyPr bIns="46080" lIns="92160" rIns="92160" tIns="46080"/>
          <a:p>
            <a:pPr algn="ctr"/>
            <a:r>
              <a:rPr b="1" lang="en-US">
                <a:solidFill>
                  <a:srgbClr val="3333cc"/>
                </a:solidFill>
                <a:latin typeface="Perpetua"/>
              </a:rPr>
              <a:t>Accomplishments &amp; Future</a:t>
            </a:r>
            <a:endParaRPr/>
          </a:p>
        </p:txBody>
      </p:sp>
      <p:sp>
        <p:nvSpPr>
          <p:cNvPr id="28" name="CustomShape 10"/>
          <p:cNvSpPr/>
          <p:nvPr/>
        </p:nvSpPr>
        <p:spPr>
          <a:xfrm>
            <a:off x="4648320" y="4265640"/>
            <a:ext cx="4043160" cy="2998080"/>
          </a:xfrm>
          <a:prstGeom prst="rect">
            <a:avLst/>
          </a:prstGeom>
        </p:spPr>
        <p:txBody>
          <a:bodyPr bIns="46080" lIns="92160" rIns="92160" tIns="46080"/>
          <a:p>
            <a:pPr>
              <a:buSzPct val="45000"/>
              <a:buFont typeface="Wingdings"/>
              <a:buChar char="Ø"/>
            </a:pPr>
            <a:r>
              <a:rPr lang="en-US" sz="1600">
                <a:solidFill>
                  <a:srgbClr val="000000"/>
                </a:solidFill>
                <a:latin typeface="Perpetua"/>
              </a:rPr>
              <a:t>Experimentally demonstrated RPM oscillation</a:t>
            </a:r>
            <a:endParaRPr/>
          </a:p>
          <a:p>
            <a:pPr>
              <a:buSzPct val="45000"/>
              <a:buFont typeface="Wingdings"/>
              <a:buChar char="Ø"/>
            </a:pPr>
            <a:r>
              <a:rPr lang="en-US" sz="1600">
                <a:solidFill>
                  <a:srgbClr val="000000"/>
                </a:solidFill>
                <a:latin typeface="Perpetua"/>
              </a:rPr>
              <a:t>Simulations predict Mode-Control-Cathode (MCC) phase-locks linear arrays together</a:t>
            </a:r>
            <a:endParaRPr/>
          </a:p>
          <a:p>
            <a:pPr>
              <a:buSzPct val="45000"/>
              <a:buFont typeface="Wingdings"/>
              <a:buChar char="Ø"/>
            </a:pPr>
            <a:r>
              <a:rPr lang="en-US" sz="1600">
                <a:solidFill>
                  <a:srgbClr val="000000"/>
                </a:solidFill>
                <a:latin typeface="Perpetua"/>
              </a:rPr>
              <a:t>MCC reduces mode competition</a:t>
            </a:r>
            <a:endParaRPr/>
          </a:p>
          <a:p>
            <a:pPr>
              <a:buSzPct val="45000"/>
              <a:buFont typeface="Wingdings"/>
              <a:buChar char="Ø"/>
            </a:pPr>
            <a:r>
              <a:rPr lang="en-US" sz="1600">
                <a:solidFill>
                  <a:srgbClr val="000000"/>
                </a:solidFill>
                <a:latin typeface="Perpetua"/>
              </a:rPr>
              <a:t>Future research will optimize microwave output-coupling techniques</a:t>
            </a:r>
            <a:endParaRPr/>
          </a:p>
          <a:p>
            <a:endParaRPr/>
          </a:p>
          <a:p>
            <a:endParaRPr/>
          </a:p>
        </p:txBody>
      </p:sp>
      <p:sp>
        <p:nvSpPr>
          <p:cNvPr id="29" name="CustomShape 11"/>
          <p:cNvSpPr/>
          <p:nvPr/>
        </p:nvSpPr>
        <p:spPr>
          <a:xfrm>
            <a:off x="304920" y="4105440"/>
            <a:ext cx="4082760" cy="2709000"/>
          </a:xfrm>
          <a:prstGeom prst="rect">
            <a:avLst/>
          </a:prstGeom>
        </p:spPr>
        <p:txBody>
          <a:bodyPr bIns="46080" lIns="92160" rIns="92160" tIns="46080"/>
          <a:p>
            <a:pPr>
              <a:buSzPct val="45000"/>
              <a:buFont typeface="Wingdings"/>
              <a:buChar char="Ø"/>
            </a:pPr>
            <a:r>
              <a:rPr lang="en-US" sz="1600">
                <a:solidFill>
                  <a:srgbClr val="000000"/>
                </a:solidFill>
                <a:latin typeface="Perpetua"/>
              </a:rPr>
              <a:t>Investigate UM Recirculating Planar Magnetron (RPM) invention (patent pending)</a:t>
            </a:r>
            <a:endParaRPr/>
          </a:p>
          <a:p>
            <a:pPr>
              <a:buSzPct val="45000"/>
              <a:buFont typeface="Wingdings"/>
              <a:buChar char="Ø"/>
            </a:pPr>
            <a:r>
              <a:rPr lang="en-US" sz="1600">
                <a:solidFill>
                  <a:srgbClr val="000000"/>
                </a:solidFill>
                <a:latin typeface="Perpetua"/>
              </a:rPr>
              <a:t>Utilize two linear magnetrons connected by recirculating sections</a:t>
            </a:r>
            <a:endParaRPr/>
          </a:p>
          <a:p>
            <a:pPr>
              <a:buSzPct val="45000"/>
              <a:buFont typeface="Wingdings"/>
              <a:buChar char="Ø"/>
            </a:pPr>
            <a:r>
              <a:rPr lang="en-US" sz="1600">
                <a:solidFill>
                  <a:srgbClr val="000000"/>
                </a:solidFill>
                <a:latin typeface="Perpetua"/>
              </a:rPr>
              <a:t>Large-area cathode for high currents</a:t>
            </a:r>
            <a:endParaRPr/>
          </a:p>
          <a:p>
            <a:pPr>
              <a:buSzPct val="45000"/>
              <a:buFont typeface="Wingdings"/>
              <a:buChar char="Ø"/>
            </a:pPr>
            <a:r>
              <a:rPr lang="en-US" sz="1600">
                <a:solidFill>
                  <a:srgbClr val="000000"/>
                </a:solidFill>
                <a:latin typeface="Perpetua"/>
              </a:rPr>
              <a:t>Scalable to higher powers</a:t>
            </a:r>
            <a:endParaRPr/>
          </a:p>
          <a:p>
            <a:pPr>
              <a:buSzPct val="45000"/>
              <a:buFont typeface="Wingdings"/>
              <a:buChar char="Ø"/>
            </a:pPr>
            <a:r>
              <a:rPr lang="en-US" sz="1600">
                <a:solidFill>
                  <a:srgbClr val="000000"/>
                </a:solidFill>
                <a:latin typeface="Perpetua"/>
              </a:rPr>
              <a:t>Reduce magnetic field volume (V) scaling vs # cavities</a:t>
            </a:r>
            <a:endParaRPr/>
          </a:p>
        </p:txBody>
      </p:sp>
      <p:sp>
        <p:nvSpPr>
          <p:cNvPr id="30" name="CustomShape 12"/>
          <p:cNvSpPr/>
          <p:nvPr/>
        </p:nvSpPr>
        <p:spPr>
          <a:xfrm>
            <a:off x="380880" y="1828800"/>
            <a:ext cx="4114440" cy="2511360"/>
          </a:xfrm>
          <a:prstGeom prst="rect">
            <a:avLst/>
          </a:prstGeom>
        </p:spPr>
        <p:txBody>
          <a:bodyPr bIns="46080" lIns="92160" rIns="92160" tIns="46080"/>
          <a:p>
            <a:pPr>
              <a:buSzPct val="45000"/>
              <a:buFont typeface="Wingdings"/>
              <a:buChar char="Ø"/>
            </a:pPr>
            <a:r>
              <a:rPr lang="en-US" sz="1600">
                <a:solidFill>
                  <a:srgbClr val="000000"/>
                </a:solidFill>
                <a:latin typeface="Perpetua"/>
              </a:rPr>
              <a:t>Explore innovative relativistic magnetrons for HPM generation</a:t>
            </a:r>
            <a:endParaRPr/>
          </a:p>
          <a:p>
            <a:pPr>
              <a:buSzPct val="45000"/>
              <a:buFont typeface="Wingdings"/>
              <a:buChar char="Ø"/>
            </a:pPr>
            <a:r>
              <a:rPr lang="en-US" sz="1600">
                <a:solidFill>
                  <a:srgbClr val="000000"/>
                </a:solidFill>
                <a:latin typeface="Perpetua"/>
              </a:rPr>
              <a:t>Scale to higher microwave power levels</a:t>
            </a:r>
            <a:endParaRPr/>
          </a:p>
          <a:p>
            <a:pPr>
              <a:buSzPct val="45000"/>
              <a:buFont typeface="Wingdings"/>
              <a:buChar char="Ø"/>
            </a:pPr>
            <a:r>
              <a:rPr lang="en-US" sz="1600">
                <a:solidFill>
                  <a:srgbClr val="000000"/>
                </a:solidFill>
                <a:latin typeface="Perpetua"/>
              </a:rPr>
              <a:t>Exploit higher cathode currents</a:t>
            </a:r>
            <a:endParaRPr/>
          </a:p>
          <a:p>
            <a:pPr>
              <a:buSzPct val="45000"/>
              <a:buFont typeface="Wingdings"/>
              <a:buChar char="Ø"/>
            </a:pPr>
            <a:r>
              <a:rPr lang="en-US" sz="1600">
                <a:solidFill>
                  <a:srgbClr val="000000"/>
                </a:solidFill>
                <a:latin typeface="Perpetua"/>
              </a:rPr>
              <a:t>Extend HPM pulselength by lower cathode-anode thermal loading</a:t>
            </a:r>
            <a:endParaRPr/>
          </a:p>
          <a:p>
            <a:pPr>
              <a:buSzPct val="45000"/>
              <a:buFont typeface="Wingdings"/>
              <a:buChar char="Ø"/>
            </a:pPr>
            <a:r>
              <a:rPr lang="en-US" sz="1600">
                <a:solidFill>
                  <a:srgbClr val="000000"/>
                </a:solidFill>
                <a:latin typeface="Perpetua"/>
              </a:rPr>
              <a:t>Increase HPM pulse energy</a:t>
            </a:r>
            <a:endParaRPr/>
          </a:p>
          <a:p>
            <a:endParaRPr/>
          </a:p>
        </p:txBody>
      </p:sp>
      <p:sp>
        <p:nvSpPr>
          <p:cNvPr id="31" name="TextShape 13"/>
          <p:cNvSpPr txBox="1"/>
          <p:nvPr/>
        </p:nvSpPr>
        <p:spPr>
          <a:xfrm>
            <a:off x="1295280" y="228600"/>
            <a:ext cx="7062480" cy="1235160"/>
          </a:xfrm>
          <a:prstGeom prst="rect">
            <a:avLst/>
          </a:prstGeom>
        </p:spPr>
        <p:txBody>
          <a:bodyPr bIns="45000" lIns="90000" rIns="90000" tIns="45000"/>
          <a:p>
            <a:r>
              <a:rPr b="1" lang="en-US" sz="2800">
                <a:solidFill>
                  <a:srgbClr val="0000ff"/>
                </a:solidFill>
                <a:latin typeface="Arial Narrow"/>
              </a:rPr>
              <a:t>University of Michigan </a:t>
            </a:r>
            <a:r>
              <a:rPr b="1" lang="en-US" sz="2800">
                <a:solidFill>
                  <a:srgbClr val="0000ff"/>
                </a:solidFill>
                <a:latin typeface="Arial Narrow"/>
              </a:rPr>
              <a:t>
</a:t>
            </a:r>
            <a:r>
              <a:rPr b="1" lang="en-US" sz="2800">
                <a:solidFill>
                  <a:srgbClr val="0000ff"/>
                </a:solidFill>
                <a:latin typeface="Arial Narrow"/>
              </a:rPr>
              <a:t>Relativistic Magnetron Research</a:t>
            </a:r>
            <a:endParaRPr/>
          </a:p>
        </p:txBody>
      </p:sp>
      <p:pic>
        <p:nvPicPr>
          <p:cNvPr descr="" id="32" name="Picture 28"/>
          <p:cNvPicPr/>
          <p:nvPr/>
        </p:nvPicPr>
        <p:blipFill>
          <a:blip r:embed="rId1"/>
          <a:stretch>
            <a:fillRect/>
          </a:stretch>
        </p:blipFill>
        <p:spPr>
          <a:xfrm>
            <a:off x="380880" y="457200"/>
            <a:ext cx="794880" cy="774360"/>
          </a:xfrm>
          <a:prstGeom prst="rect">
            <a:avLst/>
          </a:prstGeom>
        </p:spPr>
      </p:pic>
      <p:sp>
        <p:nvSpPr>
          <p:cNvPr id="33" name="CustomShape 14"/>
          <p:cNvSpPr/>
          <p:nvPr/>
        </p:nvSpPr>
        <p:spPr>
          <a:xfrm>
            <a:off x="4495680" y="3124080"/>
            <a:ext cx="2742840" cy="942840"/>
          </a:xfrm>
          <a:prstGeom prst="rect">
            <a:avLst/>
          </a:prstGeom>
        </p:spPr>
        <p:txBody>
          <a:bodyPr bIns="45000" lIns="90000" rIns="90000" tIns="45000"/>
          <a:p>
            <a:r>
              <a:rPr b="1" lang="en-US" sz="1400">
                <a:solidFill>
                  <a:srgbClr val="000000"/>
                </a:solidFill>
                <a:latin typeface="Perpetua"/>
              </a:rPr>
              <a:t>Recirculating Planar Magnetron: simulation and </a:t>
            </a:r>
            <a:endParaRPr/>
          </a:p>
          <a:p>
            <a:r>
              <a:rPr b="1" lang="en-US" sz="1400">
                <a:solidFill>
                  <a:srgbClr val="000000"/>
                </a:solidFill>
                <a:latin typeface="Perpetua"/>
              </a:rPr>
              <a:t>Experiment</a:t>
            </a:r>
            <a:endParaRPr/>
          </a:p>
        </p:txBody>
      </p:sp>
      <p:sp>
        <p:nvSpPr>
          <p:cNvPr id="34" name="Line 15"/>
          <p:cNvSpPr/>
          <p:nvPr/>
        </p:nvSpPr>
        <p:spPr>
          <a:xfrm flipH="1">
            <a:off x="6705360" y="2438280"/>
            <a:ext cx="1067040" cy="685800"/>
          </a:xfrm>
          <a:prstGeom prst="line">
            <a:avLst/>
          </a:prstGeom>
          <a:ln w="9360">
            <a:solidFill>
              <a:srgbClr val="ffffff"/>
            </a:solidFill>
            <a:round/>
            <a:tailEnd len="med" type="triangle" w="med"/>
          </a:ln>
        </p:spPr>
      </p:sp>
      <p:pic>
        <p:nvPicPr>
          <p:cNvPr descr="" id="35" name="Picture 18"/>
          <p:cNvPicPr/>
          <p:nvPr/>
        </p:nvPicPr>
        <p:blipFill>
          <a:blip r:embed="rId2"/>
          <a:stretch>
            <a:fillRect/>
          </a:stretch>
        </p:blipFill>
        <p:spPr>
          <a:xfrm>
            <a:off x="4572000" y="1447920"/>
            <a:ext cx="2927160" cy="1854000"/>
          </a:xfrm>
          <a:prstGeom prst="rect">
            <a:avLst/>
          </a:prstGeom>
        </p:spPr>
      </p:pic>
      <p:pic>
        <p:nvPicPr>
          <p:cNvPr descr="" id="36" name="Picture 20"/>
          <p:cNvPicPr/>
          <p:nvPr/>
        </p:nvPicPr>
        <p:blipFill>
          <a:blip r:embed="rId3"/>
          <a:stretch>
            <a:fillRect/>
          </a:stretch>
        </p:blipFill>
        <p:spPr>
          <a:xfrm>
            <a:off x="7010280" y="1981080"/>
            <a:ext cx="1828440" cy="1828440"/>
          </a:xfrm>
          <a:prstGeom prst="rect">
            <a:avLst/>
          </a:prstGeom>
        </p:spPr>
      </p:pic>
    </p:spTree>
  </p:cSld>
</p:sld>
</file>

<file path=ppt/slides/slide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27" name="TextShape 1"/>
          <p:cNvSpPr txBox="1"/>
          <p:nvPr/>
        </p:nvSpPr>
        <p:spPr>
          <a:xfrm>
            <a:off x="718200" y="609480"/>
            <a:ext cx="7772040" cy="609120"/>
          </a:xfrm>
          <a:prstGeom prst="rect">
            <a:avLst/>
          </a:prstGeom>
        </p:spPr>
        <p:txBody>
          <a:bodyPr bIns="45000" lIns="90000" rIns="90000" tIns="45000"/>
          <a:p>
            <a:pPr algn="ctr"/>
            <a:r>
              <a:rPr lang="en-US">
                <a:solidFill>
                  <a:srgbClr val="9e3611"/>
                </a:solidFill>
              </a:rPr>
              <a:t>Experiment (Equipment Diagram)</a:t>
            </a:r>
            <a:endParaRPr/>
          </a:p>
          <a:p>
            <a:endParaRPr/>
          </a:p>
        </p:txBody>
      </p:sp>
      <p:sp>
        <p:nvSpPr>
          <p:cNvPr id="128" name="TextShape 2"/>
          <p:cNvSpPr txBox="1"/>
          <p:nvPr/>
        </p:nvSpPr>
        <p:spPr>
          <a:xfrm>
            <a:off x="914400" y="-380880"/>
            <a:ext cx="7772040" cy="1309320"/>
          </a:xfrm>
          <a:prstGeom prst="rect">
            <a:avLst/>
          </a:prstGeom>
        </p:spPr>
        <p:txBody>
          <a:bodyPr bIns="45000" lIns="90000" rIns="90000" tIns="45000"/>
          <a:p>
            <a:r>
              <a:rPr lang="en-US" sz="4000">
                <a:solidFill>
                  <a:srgbClr val="696464"/>
                </a:solidFill>
                <a:latin typeface="Franklin Gothic Book"/>
              </a:rPr>
              <a:t>Recirculating Planar Magnetrons</a:t>
            </a:r>
            <a:endParaRPr/>
          </a:p>
        </p:txBody>
      </p:sp>
      <p:pic>
        <p:nvPicPr>
          <p:cNvPr descr="" id="129" name="Picture 3"/>
          <p:cNvPicPr/>
          <p:nvPr/>
        </p:nvPicPr>
        <p:blipFill>
          <a:blip r:embed="rId1"/>
          <a:stretch>
            <a:fillRect/>
          </a:stretch>
        </p:blipFill>
        <p:spPr>
          <a:xfrm>
            <a:off x="1212480" y="1676520"/>
            <a:ext cx="6794640" cy="4114440"/>
          </a:xfrm>
          <a:prstGeom prst="rect">
            <a:avLst/>
          </a:prstGeom>
        </p:spPr>
      </p:pic>
    </p:spTree>
  </p:cSld>
</p:sld>
</file>

<file path=ppt/slides/slide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130" name="Picture 8"/>
          <p:cNvPicPr/>
          <p:nvPr/>
        </p:nvPicPr>
        <p:blipFill>
          <a:blip r:embed="rId1"/>
          <a:stretch>
            <a:fillRect/>
          </a:stretch>
        </p:blipFill>
        <p:spPr>
          <a:xfrm>
            <a:off x="457200" y="2620080"/>
            <a:ext cx="4343040" cy="1930680"/>
          </a:xfrm>
          <a:prstGeom prst="rect">
            <a:avLst/>
          </a:prstGeom>
        </p:spPr>
      </p:pic>
      <p:sp>
        <p:nvSpPr>
          <p:cNvPr id="131" name="CustomShape 1"/>
          <p:cNvSpPr/>
          <p:nvPr/>
        </p:nvSpPr>
        <p:spPr>
          <a:xfrm>
            <a:off x="87840" y="4468680"/>
            <a:ext cx="1856880" cy="639000"/>
          </a:xfrm>
          <a:prstGeom prst="rect">
            <a:avLst/>
          </a:prstGeom>
        </p:spPr>
        <p:txBody>
          <a:bodyPr bIns="45000" lIns="90000" rIns="90000" tIns="45000"/>
          <a:p>
            <a:pPr algn="ctr"/>
            <a:r>
              <a:rPr b="1" lang="en-US">
                <a:solidFill>
                  <a:srgbClr val="000000"/>
                </a:solidFill>
                <a:latin typeface="Perpetua"/>
              </a:rPr>
              <a:t>Heterodyne(V)</a:t>
            </a:r>
            <a:endParaRPr/>
          </a:p>
        </p:txBody>
      </p:sp>
      <p:sp>
        <p:nvSpPr>
          <p:cNvPr id="132" name="CustomShape 2"/>
          <p:cNvSpPr/>
          <p:nvPr/>
        </p:nvSpPr>
        <p:spPr>
          <a:xfrm>
            <a:off x="4862160" y="345240"/>
            <a:ext cx="4358160" cy="5909760"/>
          </a:xfrm>
          <a:prstGeom prst="rect">
            <a:avLst/>
          </a:prstGeom>
        </p:spPr>
        <p:txBody>
          <a:bodyPr bIns="45000" lIns="90000" rIns="90000" tIns="45000"/>
          <a:p>
            <a:pPr algn="ctr"/>
            <a:r>
              <a:rPr b="1" lang="en-US" sz="2600">
                <a:solidFill>
                  <a:srgbClr val="000000"/>
                </a:solidFill>
                <a:latin typeface="Perpetua"/>
              </a:rPr>
              <a:t>RPM Shot 13111</a:t>
            </a:r>
            <a:endParaRPr/>
          </a:p>
          <a:p>
            <a:endParaRPr/>
          </a:p>
          <a:p>
            <a:r>
              <a:rPr b="1" lang="en-US" sz="2200">
                <a:solidFill>
                  <a:srgbClr val="000000"/>
                </a:solidFill>
                <a:latin typeface="Perpetua"/>
              </a:rPr>
              <a:t>Axial Magnetic Field:        </a:t>
            </a:r>
            <a:r>
              <a:rPr lang="en-US" sz="2200">
                <a:solidFill>
                  <a:srgbClr val="000000"/>
                </a:solidFill>
                <a:latin typeface="Perpetua"/>
              </a:rPr>
              <a:t>0.20 T</a:t>
            </a:r>
            <a:endParaRPr/>
          </a:p>
          <a:p>
            <a:endParaRPr/>
          </a:p>
          <a:p>
            <a:r>
              <a:rPr b="1" lang="en-US" sz="2200">
                <a:solidFill>
                  <a:srgbClr val="000000"/>
                </a:solidFill>
                <a:latin typeface="Perpetua"/>
              </a:rPr>
              <a:t>Microwave Pulse Length:  </a:t>
            </a:r>
            <a:r>
              <a:rPr lang="en-US" sz="2200">
                <a:solidFill>
                  <a:srgbClr val="000000"/>
                </a:solidFill>
                <a:latin typeface="Perpetua"/>
              </a:rPr>
              <a:t>~250ns</a:t>
            </a:r>
            <a:endParaRPr/>
          </a:p>
          <a:p>
            <a:r>
              <a:rPr b="1" lang="en-US" sz="2200">
                <a:solidFill>
                  <a:srgbClr val="000000"/>
                </a:solidFill>
                <a:latin typeface="Perpetua"/>
              </a:rPr>
              <a:t>Oscillation Frequency:      </a:t>
            </a:r>
            <a:r>
              <a:rPr lang="en-US" sz="2200">
                <a:solidFill>
                  <a:srgbClr val="000000"/>
                </a:solidFill>
                <a:latin typeface="Perpetua"/>
              </a:rPr>
              <a:t>1.015</a:t>
            </a:r>
            <a:r>
              <a:rPr lang="en-US" sz="1600">
                <a:solidFill>
                  <a:srgbClr val="000000"/>
                </a:solidFill>
                <a:latin typeface="Perpetua"/>
              </a:rPr>
              <a:t>GHz</a:t>
            </a:r>
            <a:endParaRPr/>
          </a:p>
          <a:p>
            <a:r>
              <a:rPr b="1" lang="en-US" sz="2200">
                <a:solidFill>
                  <a:srgbClr val="000000"/>
                </a:solidFill>
                <a:latin typeface="Perpetua"/>
              </a:rPr>
              <a:t>Anticipated Mode:             </a:t>
            </a:r>
            <a:r>
              <a:rPr lang="en-US" sz="2200">
                <a:solidFill>
                  <a:srgbClr val="000000"/>
                </a:solidFill>
                <a:latin typeface="Perpetua"/>
              </a:rPr>
              <a:t>π-even</a:t>
            </a:r>
            <a:endParaRPr/>
          </a:p>
          <a:p>
            <a:endParaRPr/>
          </a:p>
          <a:p>
            <a:r>
              <a:rPr b="1" lang="en-US" sz="2200">
                <a:solidFill>
                  <a:srgbClr val="000000"/>
                </a:solidFill>
                <a:latin typeface="Perpetua"/>
              </a:rPr>
              <a:t>Current at Startup:             </a:t>
            </a:r>
            <a:r>
              <a:rPr lang="en-US" sz="2200">
                <a:solidFill>
                  <a:srgbClr val="000000"/>
                </a:solidFill>
                <a:latin typeface="Perpetua"/>
              </a:rPr>
              <a:t>2.35kA</a:t>
            </a:r>
            <a:endParaRPr/>
          </a:p>
          <a:p>
            <a:r>
              <a:rPr b="1" lang="en-US" sz="2200">
                <a:solidFill>
                  <a:srgbClr val="000000"/>
                </a:solidFill>
                <a:latin typeface="Perpetua"/>
              </a:rPr>
              <a:t>Peak Current:                       </a:t>
            </a:r>
            <a:r>
              <a:rPr lang="en-US" sz="2200">
                <a:solidFill>
                  <a:srgbClr val="000000"/>
                </a:solidFill>
                <a:latin typeface="Perpetua"/>
              </a:rPr>
              <a:t>3.3kA</a:t>
            </a:r>
            <a:endParaRPr/>
          </a:p>
          <a:p>
            <a:endParaRPr/>
          </a:p>
        </p:txBody>
      </p:sp>
      <p:pic>
        <p:nvPicPr>
          <p:cNvPr descr="" id="133" name="Picture 6"/>
          <p:cNvPicPr/>
          <p:nvPr/>
        </p:nvPicPr>
        <p:blipFill>
          <a:blip r:embed="rId2"/>
          <a:stretch>
            <a:fillRect/>
          </a:stretch>
        </p:blipFill>
        <p:spPr>
          <a:xfrm>
            <a:off x="4937760" y="4307040"/>
            <a:ext cx="4053240" cy="2331000"/>
          </a:xfrm>
          <a:prstGeom prst="rect">
            <a:avLst/>
          </a:prstGeom>
        </p:spPr>
      </p:pic>
      <p:pic>
        <p:nvPicPr>
          <p:cNvPr descr="" id="134" name="Picture 5"/>
          <p:cNvPicPr/>
          <p:nvPr/>
        </p:nvPicPr>
        <p:blipFill>
          <a:blip r:embed="rId3"/>
          <a:stretch>
            <a:fillRect/>
          </a:stretch>
        </p:blipFill>
        <p:spPr>
          <a:xfrm>
            <a:off x="162360" y="4642560"/>
            <a:ext cx="4713840" cy="1995480"/>
          </a:xfrm>
          <a:prstGeom prst="rect">
            <a:avLst/>
          </a:prstGeom>
        </p:spPr>
      </p:pic>
      <p:pic>
        <p:nvPicPr>
          <p:cNvPr descr="" id="135" name="Picture 9"/>
          <p:cNvPicPr/>
          <p:nvPr/>
        </p:nvPicPr>
        <p:blipFill>
          <a:blip r:embed="rId4"/>
          <a:stretch>
            <a:fillRect/>
          </a:stretch>
        </p:blipFill>
        <p:spPr>
          <a:xfrm>
            <a:off x="342360" y="399960"/>
            <a:ext cx="4595040" cy="2211120"/>
          </a:xfrm>
          <a:prstGeom prst="rect">
            <a:avLst/>
          </a:prstGeom>
        </p:spPr>
      </p:pic>
    </p:spTree>
  </p:cSld>
</p:sld>
</file>

<file path=ppt/slides/slide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136" name="Picture 8"/>
          <p:cNvPicPr/>
          <p:nvPr/>
        </p:nvPicPr>
        <p:blipFill>
          <a:blip r:embed="rId1"/>
          <a:stretch>
            <a:fillRect/>
          </a:stretch>
        </p:blipFill>
        <p:spPr>
          <a:xfrm>
            <a:off x="4648320" y="4448160"/>
            <a:ext cx="4410360" cy="2136960"/>
          </a:xfrm>
          <a:prstGeom prst="rect">
            <a:avLst/>
          </a:prstGeom>
        </p:spPr>
      </p:pic>
      <p:pic>
        <p:nvPicPr>
          <p:cNvPr descr="" id="137" name="Picture 7"/>
          <p:cNvPicPr/>
          <p:nvPr/>
        </p:nvPicPr>
        <p:blipFill>
          <a:blip r:embed="rId2"/>
          <a:stretch>
            <a:fillRect/>
          </a:stretch>
        </p:blipFill>
        <p:spPr>
          <a:xfrm>
            <a:off x="465840" y="4343400"/>
            <a:ext cx="4506480" cy="2180880"/>
          </a:xfrm>
          <a:prstGeom prst="rect">
            <a:avLst/>
          </a:prstGeom>
        </p:spPr>
      </p:pic>
      <p:pic>
        <p:nvPicPr>
          <p:cNvPr descr="" id="138" name="Picture 2"/>
          <p:cNvPicPr/>
          <p:nvPr/>
        </p:nvPicPr>
        <p:blipFill>
          <a:blip r:embed="rId3"/>
          <a:stretch>
            <a:fillRect/>
          </a:stretch>
        </p:blipFill>
        <p:spPr>
          <a:xfrm>
            <a:off x="484920" y="2362320"/>
            <a:ext cx="4487400" cy="2026080"/>
          </a:xfrm>
          <a:prstGeom prst="rect">
            <a:avLst/>
          </a:prstGeom>
        </p:spPr>
      </p:pic>
      <p:sp>
        <p:nvSpPr>
          <p:cNvPr id="139" name="CustomShape 1"/>
          <p:cNvSpPr/>
          <p:nvPr/>
        </p:nvSpPr>
        <p:spPr>
          <a:xfrm>
            <a:off x="416880" y="4448160"/>
            <a:ext cx="1856880" cy="639000"/>
          </a:xfrm>
          <a:prstGeom prst="rect">
            <a:avLst/>
          </a:prstGeom>
        </p:spPr>
        <p:txBody>
          <a:bodyPr bIns="45000" lIns="90000" rIns="90000" tIns="45000"/>
          <a:p>
            <a:pPr algn="ctr"/>
            <a:r>
              <a:rPr b="1" lang="en-US">
                <a:solidFill>
                  <a:srgbClr val="000000"/>
                </a:solidFill>
                <a:latin typeface="Perpetua"/>
              </a:rPr>
              <a:t>Heterodyne(V)</a:t>
            </a:r>
            <a:endParaRPr/>
          </a:p>
        </p:txBody>
      </p:sp>
      <p:sp>
        <p:nvSpPr>
          <p:cNvPr id="140" name="CustomShape 2"/>
          <p:cNvSpPr/>
          <p:nvPr/>
        </p:nvSpPr>
        <p:spPr>
          <a:xfrm>
            <a:off x="416880" y="6482160"/>
            <a:ext cx="1856880" cy="639000"/>
          </a:xfrm>
          <a:prstGeom prst="rect">
            <a:avLst/>
          </a:prstGeom>
        </p:spPr>
        <p:txBody>
          <a:bodyPr bIns="45000" lIns="90000" rIns="90000" tIns="45000"/>
          <a:p>
            <a:pPr algn="ctr"/>
            <a:r>
              <a:rPr b="1" lang="en-US">
                <a:solidFill>
                  <a:srgbClr val="000000"/>
                </a:solidFill>
                <a:latin typeface="Perpetua"/>
              </a:rPr>
              <a:t>Frequency(Hz)</a:t>
            </a:r>
            <a:endParaRPr/>
          </a:p>
        </p:txBody>
      </p:sp>
      <p:sp>
        <p:nvSpPr>
          <p:cNvPr id="141" name="CustomShape 3"/>
          <p:cNvSpPr/>
          <p:nvPr/>
        </p:nvSpPr>
        <p:spPr>
          <a:xfrm>
            <a:off x="1780560" y="6400800"/>
            <a:ext cx="1856880" cy="364680"/>
          </a:xfrm>
          <a:prstGeom prst="rect">
            <a:avLst/>
          </a:prstGeom>
        </p:spPr>
        <p:txBody>
          <a:bodyPr bIns="45000" lIns="90000" rIns="90000" tIns="45000"/>
          <a:p>
            <a:pPr algn="ctr"/>
            <a:r>
              <a:rPr b="1" lang="en-US">
                <a:solidFill>
                  <a:srgbClr val="000000"/>
                </a:solidFill>
                <a:latin typeface="Perpetua"/>
              </a:rPr>
              <a:t>Time (ns)</a:t>
            </a:r>
            <a:endParaRPr/>
          </a:p>
        </p:txBody>
      </p:sp>
      <p:sp>
        <p:nvSpPr>
          <p:cNvPr id="142" name="CustomShape 4"/>
          <p:cNvSpPr/>
          <p:nvPr/>
        </p:nvSpPr>
        <p:spPr>
          <a:xfrm>
            <a:off x="4871160" y="89640"/>
            <a:ext cx="4273200" cy="5821560"/>
          </a:xfrm>
          <a:prstGeom prst="rect">
            <a:avLst/>
          </a:prstGeom>
        </p:spPr>
        <p:txBody>
          <a:bodyPr bIns="45000" lIns="90000" rIns="90000" tIns="45000"/>
          <a:p>
            <a:pPr algn="ctr"/>
            <a:r>
              <a:rPr b="1" lang="en-US" sz="2600">
                <a:solidFill>
                  <a:srgbClr val="000000"/>
                </a:solidFill>
                <a:latin typeface="Perpetua"/>
              </a:rPr>
              <a:t>RPM Shot 13117</a:t>
            </a:r>
            <a:endParaRPr/>
          </a:p>
          <a:p>
            <a:endParaRPr/>
          </a:p>
          <a:p>
            <a:r>
              <a:rPr b="1" lang="en-US" sz="2000">
                <a:solidFill>
                  <a:srgbClr val="000000"/>
                </a:solidFill>
                <a:latin typeface="Perpetua"/>
              </a:rPr>
              <a:t>Axial Magnetic Field:            </a:t>
            </a:r>
            <a:r>
              <a:rPr lang="en-US" sz="2000">
                <a:solidFill>
                  <a:srgbClr val="000000"/>
                </a:solidFill>
                <a:latin typeface="Perpetua"/>
              </a:rPr>
              <a:t>0.18T</a:t>
            </a:r>
            <a:endParaRPr/>
          </a:p>
          <a:p>
            <a:endParaRPr/>
          </a:p>
          <a:p>
            <a:r>
              <a:rPr b="1" lang="en-US" sz="2000">
                <a:solidFill>
                  <a:srgbClr val="000000"/>
                </a:solidFill>
                <a:latin typeface="Perpetua"/>
              </a:rPr>
              <a:t>Microwave Pulse Length:     </a:t>
            </a:r>
            <a:r>
              <a:rPr lang="en-US" sz="2000">
                <a:solidFill>
                  <a:srgbClr val="000000"/>
                </a:solidFill>
                <a:latin typeface="Perpetua"/>
              </a:rPr>
              <a:t>~200ns</a:t>
            </a:r>
            <a:endParaRPr/>
          </a:p>
          <a:p>
            <a:r>
              <a:rPr b="1" lang="en-US" sz="2000">
                <a:solidFill>
                  <a:srgbClr val="000000"/>
                </a:solidFill>
                <a:latin typeface="Perpetua"/>
              </a:rPr>
              <a:t>Oscillation Frequency:          </a:t>
            </a:r>
            <a:endParaRPr/>
          </a:p>
          <a:p>
            <a:r>
              <a:rPr lang="en-US" sz="2000">
                <a:solidFill>
                  <a:srgbClr val="000000"/>
                </a:solidFill>
                <a:latin typeface="Perpetua"/>
              </a:rPr>
              <a:t>	</a:t>
            </a:r>
            <a:r>
              <a:rPr lang="en-US" sz="2000">
                <a:solidFill>
                  <a:srgbClr val="000000"/>
                </a:solidFill>
                <a:latin typeface="Perpetua"/>
              </a:rPr>
              <a:t>	</a:t>
            </a:r>
            <a:r>
              <a:rPr lang="en-US" sz="2000">
                <a:solidFill>
                  <a:srgbClr val="000000"/>
                </a:solidFill>
                <a:latin typeface="Perpetua"/>
              </a:rPr>
              <a:t>	</a:t>
            </a:r>
            <a:r>
              <a:rPr lang="en-US" sz="2000">
                <a:solidFill>
                  <a:srgbClr val="000000"/>
                </a:solidFill>
                <a:latin typeface="Perpetua"/>
              </a:rPr>
              <a:t>     </a:t>
            </a:r>
            <a:r>
              <a:rPr lang="en-US" sz="2000">
                <a:solidFill>
                  <a:srgbClr val="000000"/>
                </a:solidFill>
                <a:latin typeface="Perpetua"/>
              </a:rPr>
              <a:t>1.01GHz</a:t>
            </a:r>
            <a:endParaRPr/>
          </a:p>
          <a:p>
            <a:r>
              <a:rPr lang="en-US" sz="2000">
                <a:solidFill>
                  <a:srgbClr val="000000"/>
                </a:solidFill>
                <a:latin typeface="Perpetua"/>
              </a:rPr>
              <a:t>	</a:t>
            </a:r>
            <a:r>
              <a:rPr lang="en-US" sz="2000">
                <a:solidFill>
                  <a:srgbClr val="000000"/>
                </a:solidFill>
                <a:latin typeface="Perpetua"/>
              </a:rPr>
              <a:t>	</a:t>
            </a:r>
            <a:r>
              <a:rPr lang="en-US" sz="2000">
                <a:solidFill>
                  <a:srgbClr val="000000"/>
                </a:solidFill>
                <a:latin typeface="Perpetua"/>
              </a:rPr>
              <a:t>	</a:t>
            </a:r>
            <a:r>
              <a:rPr lang="en-US" sz="2000">
                <a:solidFill>
                  <a:srgbClr val="000000"/>
                </a:solidFill>
                <a:latin typeface="Perpetua"/>
              </a:rPr>
              <a:t>     </a:t>
            </a:r>
            <a:r>
              <a:rPr lang="en-US" sz="2000">
                <a:solidFill>
                  <a:srgbClr val="000000"/>
                </a:solidFill>
                <a:latin typeface="Perpetua"/>
              </a:rPr>
              <a:t>0.99GHz</a:t>
            </a:r>
            <a:endParaRPr/>
          </a:p>
          <a:p>
            <a:r>
              <a:rPr b="1" lang="en-US" sz="2000">
                <a:solidFill>
                  <a:srgbClr val="000000"/>
                </a:solidFill>
                <a:latin typeface="Perpetua"/>
              </a:rPr>
              <a:t>Anticipated Mode:                  </a:t>
            </a:r>
            <a:r>
              <a:rPr lang="en-US" sz="2000">
                <a:solidFill>
                  <a:srgbClr val="000000"/>
                </a:solidFill>
                <a:latin typeface="Perpetua"/>
              </a:rPr>
              <a:t>Bimodal</a:t>
            </a:r>
            <a:endParaRPr/>
          </a:p>
          <a:p>
            <a:endParaRPr/>
          </a:p>
          <a:p>
            <a:r>
              <a:rPr b="1" lang="en-US" sz="2000">
                <a:solidFill>
                  <a:srgbClr val="000000"/>
                </a:solidFill>
                <a:latin typeface="Perpetua"/>
              </a:rPr>
              <a:t>Current at Startup:                 </a:t>
            </a:r>
            <a:r>
              <a:rPr lang="en-US" sz="2000">
                <a:solidFill>
                  <a:srgbClr val="000000"/>
                </a:solidFill>
                <a:latin typeface="Perpetua"/>
              </a:rPr>
              <a:t>1.7kA</a:t>
            </a:r>
            <a:endParaRPr/>
          </a:p>
          <a:p>
            <a:r>
              <a:rPr b="1" lang="en-US" sz="2000">
                <a:solidFill>
                  <a:srgbClr val="000000"/>
                </a:solidFill>
                <a:latin typeface="Perpetua"/>
              </a:rPr>
              <a:t>Peak Current:                          </a:t>
            </a:r>
            <a:r>
              <a:rPr lang="en-US" sz="2200">
                <a:solidFill>
                  <a:srgbClr val="000000"/>
                </a:solidFill>
                <a:latin typeface="Perpetua"/>
              </a:rPr>
              <a:t>3.9kA</a:t>
            </a:r>
            <a:endParaRPr/>
          </a:p>
          <a:p>
            <a:endParaRPr/>
          </a:p>
        </p:txBody>
      </p:sp>
      <p:pic>
        <p:nvPicPr>
          <p:cNvPr descr="" id="143" name="Picture 3"/>
          <p:cNvPicPr/>
          <p:nvPr/>
        </p:nvPicPr>
        <p:blipFill>
          <a:blip r:embed="rId4"/>
          <a:stretch>
            <a:fillRect/>
          </a:stretch>
        </p:blipFill>
        <p:spPr>
          <a:xfrm>
            <a:off x="465840" y="89640"/>
            <a:ext cx="4500000" cy="2342880"/>
          </a:xfrm>
          <a:prstGeom prst="rect">
            <a:avLst/>
          </a:prstGeom>
        </p:spPr>
      </p:pic>
    </p:spTree>
  </p:cSld>
</p:sld>
</file>

<file path=ppt/slides/slide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44" name="TextShape 1"/>
          <p:cNvSpPr txBox="1"/>
          <p:nvPr/>
        </p:nvSpPr>
        <p:spPr>
          <a:xfrm>
            <a:off x="914400" y="76320"/>
            <a:ext cx="7772040" cy="1309320"/>
          </a:xfrm>
          <a:prstGeom prst="rect">
            <a:avLst/>
          </a:prstGeom>
        </p:spPr>
        <p:txBody>
          <a:bodyPr bIns="45000" lIns="90000" rIns="90000" tIns="45000"/>
          <a:p>
            <a:pPr algn="ctr"/>
            <a:r>
              <a:rPr lang="en-US" sz="4000">
                <a:solidFill>
                  <a:srgbClr val="696464"/>
                </a:solidFill>
                <a:latin typeface="Franklin Gothic Book"/>
              </a:rPr>
              <a:t>Recirculating Planar Magnetrons</a:t>
            </a:r>
            <a:endParaRPr/>
          </a:p>
        </p:txBody>
      </p:sp>
      <p:sp>
        <p:nvSpPr>
          <p:cNvPr id="145" name="TextShape 2"/>
          <p:cNvSpPr txBox="1"/>
          <p:nvPr/>
        </p:nvSpPr>
        <p:spPr>
          <a:xfrm>
            <a:off x="718200" y="762120"/>
            <a:ext cx="7772040" cy="609120"/>
          </a:xfrm>
          <a:prstGeom prst="rect">
            <a:avLst/>
          </a:prstGeom>
        </p:spPr>
        <p:txBody>
          <a:bodyPr bIns="45000" lIns="90000" rIns="90000" tIns="45000"/>
          <a:p>
            <a:pPr algn="ctr"/>
            <a:r>
              <a:rPr lang="en-US">
                <a:solidFill>
                  <a:srgbClr val="9e3611"/>
                </a:solidFill>
              </a:rPr>
              <a:t>Experimental Results: B-dot probes</a:t>
            </a:r>
            <a:endParaRPr/>
          </a:p>
          <a:p>
            <a:endParaRPr/>
          </a:p>
        </p:txBody>
      </p:sp>
      <p:pic>
        <p:nvPicPr>
          <p:cNvPr descr="" id="146" name="Picture 2"/>
          <p:cNvPicPr/>
          <p:nvPr/>
        </p:nvPicPr>
        <p:blipFill>
          <a:blip r:embed="rId1"/>
          <a:stretch>
            <a:fillRect/>
          </a:stretch>
        </p:blipFill>
        <p:spPr>
          <a:xfrm>
            <a:off x="8398800" y="1600200"/>
            <a:ext cx="4511160" cy="3369240"/>
          </a:xfrm>
          <a:prstGeom prst="rect">
            <a:avLst/>
          </a:prstGeom>
        </p:spPr>
      </p:pic>
      <p:sp>
        <p:nvSpPr>
          <p:cNvPr id="147" name="CustomShape 3"/>
          <p:cNvSpPr/>
          <p:nvPr/>
        </p:nvSpPr>
        <p:spPr>
          <a:xfrm>
            <a:off x="76320" y="1600200"/>
            <a:ext cx="4495320" cy="4447440"/>
          </a:xfrm>
          <a:prstGeom prst="rect">
            <a:avLst/>
          </a:prstGeom>
        </p:spPr>
        <p:txBody>
          <a:bodyPr bIns="45000" lIns="90000" rIns="90000" tIns="45000"/>
          <a:p>
            <a:pPr algn="ctr"/>
            <a:r>
              <a:rPr b="1" lang="en-US" sz="2200">
                <a:solidFill>
                  <a:srgbClr val="000000"/>
                </a:solidFill>
                <a:latin typeface="Perpetua"/>
              </a:rPr>
              <a:t>Experimental Frequency and Phase Measurements</a:t>
            </a:r>
            <a:endParaRPr/>
          </a:p>
          <a:p>
            <a:endParaRPr/>
          </a:p>
          <a:p>
            <a:pPr>
              <a:buSzPct val="45000"/>
              <a:buFont typeface="Arial"/>
              <a:buChar char="•"/>
            </a:pPr>
            <a:r>
              <a:rPr lang="en-US" sz="2200">
                <a:solidFill>
                  <a:srgbClr val="000000"/>
                </a:solidFill>
                <a:latin typeface="Perpetua"/>
              </a:rPr>
              <a:t>2 B-dot probes placed near symmetric cavities of the RPM</a:t>
            </a:r>
            <a:endParaRPr/>
          </a:p>
          <a:p>
            <a:endParaRPr/>
          </a:p>
          <a:p>
            <a:pPr>
              <a:buSzPct val="45000"/>
              <a:buFont typeface="Arial"/>
              <a:buChar char="•"/>
            </a:pPr>
            <a:r>
              <a:rPr lang="en-US" sz="2200">
                <a:solidFill>
                  <a:srgbClr val="000000"/>
                </a:solidFill>
                <a:latin typeface="Perpetua"/>
              </a:rPr>
              <a:t>Oriented to diagnose fringing H-field from cavity</a:t>
            </a:r>
            <a:endParaRPr/>
          </a:p>
          <a:p>
            <a:endParaRPr/>
          </a:p>
          <a:p>
            <a:pPr lvl="1">
              <a:buSzPct val="45000"/>
              <a:buFont typeface="Arial"/>
              <a:buChar char="•"/>
            </a:pPr>
            <a:r>
              <a:rPr lang="en-US" sz="2200">
                <a:solidFill>
                  <a:srgbClr val="000000"/>
                </a:solidFill>
                <a:latin typeface="Perpetua"/>
              </a:rPr>
              <a:t>~3.8 cm away from cavity</a:t>
            </a:r>
            <a:endParaRPr/>
          </a:p>
          <a:p>
            <a:pPr lvl="1">
              <a:buSzPct val="45000"/>
              <a:buFont typeface="Arial"/>
              <a:buChar char="•"/>
            </a:pPr>
            <a:r>
              <a:rPr lang="en-US" sz="2200">
                <a:solidFill>
                  <a:srgbClr val="000000"/>
                </a:solidFill>
                <a:latin typeface="Perpetua"/>
              </a:rPr>
              <a:t>~0.2 cm2 area</a:t>
            </a:r>
            <a:endParaRPr/>
          </a:p>
        </p:txBody>
      </p:sp>
    </p:spTree>
  </p:cSld>
</p:sld>
</file>

<file path=ppt/slides/slide1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48" name="TextShape 1"/>
          <p:cNvSpPr txBox="1"/>
          <p:nvPr/>
        </p:nvSpPr>
        <p:spPr>
          <a:xfrm>
            <a:off x="914400" y="76320"/>
            <a:ext cx="7772040" cy="1309320"/>
          </a:xfrm>
          <a:prstGeom prst="rect">
            <a:avLst/>
          </a:prstGeom>
        </p:spPr>
        <p:txBody>
          <a:bodyPr bIns="45000" lIns="90000" rIns="90000" tIns="45000"/>
          <a:p>
            <a:pPr algn="ctr"/>
            <a:r>
              <a:rPr lang="en-US" sz="4000">
                <a:solidFill>
                  <a:srgbClr val="696464"/>
                </a:solidFill>
                <a:latin typeface="Franklin Gothic Book"/>
              </a:rPr>
              <a:t>Recirculating Planar Magnetrons</a:t>
            </a:r>
            <a:endParaRPr/>
          </a:p>
        </p:txBody>
      </p:sp>
      <p:sp>
        <p:nvSpPr>
          <p:cNvPr id="149" name="TextShape 2"/>
          <p:cNvSpPr txBox="1"/>
          <p:nvPr/>
        </p:nvSpPr>
        <p:spPr>
          <a:xfrm>
            <a:off x="718200" y="762120"/>
            <a:ext cx="7772040" cy="609120"/>
          </a:xfrm>
          <a:prstGeom prst="rect">
            <a:avLst/>
          </a:prstGeom>
        </p:spPr>
        <p:txBody>
          <a:bodyPr bIns="45000" lIns="90000" rIns="90000" tIns="45000"/>
          <a:p>
            <a:pPr algn="ctr"/>
            <a:r>
              <a:rPr lang="en-US">
                <a:solidFill>
                  <a:srgbClr val="9e3611"/>
                </a:solidFill>
              </a:rPr>
              <a:t>Experimental Results: B-dot probes</a:t>
            </a:r>
            <a:endParaRPr/>
          </a:p>
          <a:p>
            <a:endParaRPr/>
          </a:p>
        </p:txBody>
      </p:sp>
      <p:pic>
        <p:nvPicPr>
          <p:cNvPr descr="" id="150" name="Picture 6"/>
          <p:cNvPicPr/>
          <p:nvPr/>
        </p:nvPicPr>
        <p:blipFill>
          <a:blip r:embed="rId1"/>
          <a:stretch>
            <a:fillRect/>
          </a:stretch>
        </p:blipFill>
        <p:spPr>
          <a:xfrm>
            <a:off x="3505320" y="3809880"/>
            <a:ext cx="5409720" cy="2792880"/>
          </a:xfrm>
          <a:prstGeom prst="rect">
            <a:avLst/>
          </a:prstGeom>
        </p:spPr>
      </p:pic>
      <p:sp>
        <p:nvSpPr>
          <p:cNvPr id="151" name="CustomShape 3"/>
          <p:cNvSpPr/>
          <p:nvPr/>
        </p:nvSpPr>
        <p:spPr>
          <a:xfrm>
            <a:off x="76320" y="1447920"/>
            <a:ext cx="3276360" cy="4782600"/>
          </a:xfrm>
          <a:prstGeom prst="rect">
            <a:avLst/>
          </a:prstGeom>
        </p:spPr>
        <p:txBody>
          <a:bodyPr bIns="45000" lIns="90000" rIns="90000" tIns="45000"/>
          <a:p>
            <a:r>
              <a:rPr b="1" lang="en-US" sz="2200">
                <a:solidFill>
                  <a:srgbClr val="000000"/>
                </a:solidFill>
                <a:latin typeface="Perpetua"/>
              </a:rPr>
              <a:t>Primary Frequency</a:t>
            </a:r>
            <a:r>
              <a:rPr lang="en-US" sz="2200">
                <a:solidFill>
                  <a:srgbClr val="000000"/>
                </a:solidFill>
                <a:latin typeface="Perpetua"/>
              </a:rPr>
              <a:t>: </a:t>
            </a:r>
            <a:endParaRPr/>
          </a:p>
          <a:p>
            <a:r>
              <a:rPr lang="en-US" sz="2200">
                <a:solidFill>
                  <a:srgbClr val="000000"/>
                </a:solidFill>
                <a:latin typeface="Perpetua"/>
              </a:rPr>
              <a:t>0.989 GHz</a:t>
            </a:r>
            <a:endParaRPr/>
          </a:p>
          <a:p>
            <a:endParaRPr/>
          </a:p>
          <a:p>
            <a:pPr>
              <a:buSzPct val="45000"/>
              <a:buFont typeface="Arial"/>
              <a:buChar char="•"/>
            </a:pPr>
            <a:r>
              <a:rPr lang="en-US" sz="2200">
                <a:solidFill>
                  <a:srgbClr val="000000"/>
                </a:solidFill>
                <a:latin typeface="Perpetua"/>
              </a:rPr>
              <a:t>Microwave Oscillations measure by b-dots extend past diode signal</a:t>
            </a:r>
            <a:endParaRPr/>
          </a:p>
          <a:p>
            <a:endParaRPr/>
          </a:p>
          <a:p>
            <a:pPr>
              <a:buSzPct val="45000"/>
              <a:buFont typeface="Arial"/>
              <a:buChar char="•"/>
            </a:pPr>
            <a:r>
              <a:rPr lang="en-US" sz="2200">
                <a:solidFill>
                  <a:srgbClr val="000000"/>
                </a:solidFill>
                <a:latin typeface="Perpetua"/>
              </a:rPr>
              <a:t>Phase drift and offsets (between oscillators) exist throughout pulse duration</a:t>
            </a:r>
            <a:endParaRPr/>
          </a:p>
        </p:txBody>
      </p:sp>
      <p:pic>
        <p:nvPicPr>
          <p:cNvPr descr="" id="152" name="Picture 5"/>
          <p:cNvPicPr/>
          <p:nvPr/>
        </p:nvPicPr>
        <p:blipFill>
          <a:blip r:embed="rId2"/>
          <a:stretch>
            <a:fillRect/>
          </a:stretch>
        </p:blipFill>
        <p:spPr>
          <a:xfrm>
            <a:off x="3352680" y="1198800"/>
            <a:ext cx="5333760" cy="2610720"/>
          </a:xfrm>
          <a:prstGeom prst="rect">
            <a:avLst/>
          </a:prstGeom>
        </p:spPr>
      </p:pic>
    </p:spTree>
  </p:cSld>
</p:sld>
</file>

<file path=ppt/slides/slide1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53" name="TextShape 1"/>
          <p:cNvSpPr txBox="1"/>
          <p:nvPr/>
        </p:nvSpPr>
        <p:spPr>
          <a:xfrm>
            <a:off x="914400" y="76320"/>
            <a:ext cx="7772040" cy="1309320"/>
          </a:xfrm>
          <a:prstGeom prst="rect">
            <a:avLst/>
          </a:prstGeom>
        </p:spPr>
        <p:txBody>
          <a:bodyPr bIns="45000" lIns="90000" rIns="90000" tIns="45000"/>
          <a:p>
            <a:pPr algn="ctr"/>
            <a:r>
              <a:rPr lang="en-US" sz="4000">
                <a:solidFill>
                  <a:srgbClr val="696464"/>
                </a:solidFill>
                <a:latin typeface="Franklin Gothic Book"/>
              </a:rPr>
              <a:t>Recirculating Planar Magnetrons</a:t>
            </a:r>
            <a:endParaRPr/>
          </a:p>
        </p:txBody>
      </p:sp>
      <p:sp>
        <p:nvSpPr>
          <p:cNvPr id="154" name="TextShape 2"/>
          <p:cNvSpPr txBox="1"/>
          <p:nvPr/>
        </p:nvSpPr>
        <p:spPr>
          <a:xfrm>
            <a:off x="718200" y="762120"/>
            <a:ext cx="7772040" cy="609120"/>
          </a:xfrm>
          <a:prstGeom prst="rect">
            <a:avLst/>
          </a:prstGeom>
        </p:spPr>
        <p:txBody>
          <a:bodyPr bIns="45000" lIns="90000" rIns="90000" tIns="45000"/>
          <a:p>
            <a:pPr algn="ctr"/>
            <a:r>
              <a:rPr lang="en-US">
                <a:solidFill>
                  <a:srgbClr val="9e3611"/>
                </a:solidFill>
              </a:rPr>
              <a:t>Simulated Results: MCC Concept</a:t>
            </a:r>
            <a:endParaRPr/>
          </a:p>
          <a:p>
            <a:endParaRPr/>
          </a:p>
        </p:txBody>
      </p:sp>
      <p:sp>
        <p:nvSpPr>
          <p:cNvPr id="155" name="CustomShape 3"/>
          <p:cNvSpPr/>
          <p:nvPr/>
        </p:nvSpPr>
        <p:spPr>
          <a:xfrm>
            <a:off x="190440" y="1801800"/>
            <a:ext cx="5181120" cy="5911920"/>
          </a:xfrm>
          <a:prstGeom prst="rect">
            <a:avLst/>
          </a:prstGeom>
        </p:spPr>
        <p:txBody>
          <a:bodyPr bIns="45000" lIns="90000" rIns="90000" tIns="45000"/>
          <a:p>
            <a:r>
              <a:rPr b="1" lang="en-US" sz="2200">
                <a:solidFill>
                  <a:srgbClr val="000000"/>
                </a:solidFill>
                <a:latin typeface="Perpetua"/>
              </a:rPr>
              <a:t>Mode Control Cathode</a:t>
            </a:r>
            <a:endParaRPr/>
          </a:p>
          <a:p>
            <a:pPr lvl="1">
              <a:buSzPct val="45000"/>
              <a:buFont typeface="Arial"/>
              <a:buChar char="•"/>
            </a:pPr>
            <a:r>
              <a:rPr lang="en-US" sz="2400">
                <a:solidFill>
                  <a:srgbClr val="000000"/>
                </a:solidFill>
                <a:latin typeface="Perpetua"/>
              </a:rPr>
              <a:t>Geometrically similar to Transparent Cathode (Schamiloglu et al. )</a:t>
            </a:r>
            <a:endParaRPr/>
          </a:p>
          <a:p>
            <a:endParaRPr/>
          </a:p>
          <a:p>
            <a:pPr lvl="1">
              <a:buSzPct val="45000"/>
              <a:buFont typeface="Arial"/>
              <a:buChar char="•"/>
            </a:pPr>
            <a:r>
              <a:rPr lang="en-US" sz="2400">
                <a:solidFill>
                  <a:srgbClr val="000000"/>
                </a:solidFill>
                <a:latin typeface="Perpetua"/>
              </a:rPr>
              <a:t>Emission priming structure</a:t>
            </a:r>
            <a:endParaRPr/>
          </a:p>
          <a:p>
            <a:endParaRPr/>
          </a:p>
          <a:p>
            <a:pPr lvl="1">
              <a:buSzPct val="45000"/>
              <a:buFont typeface="Arial"/>
              <a:buChar char="•"/>
            </a:pPr>
            <a:r>
              <a:rPr lang="en-US" sz="2400">
                <a:solidFill>
                  <a:srgbClr val="000000"/>
                </a:solidFill>
                <a:latin typeface="Perpetua"/>
              </a:rPr>
              <a:t>Acts as a resonant electromagnetic coupler</a:t>
            </a:r>
            <a:endParaRPr/>
          </a:p>
          <a:p>
            <a:endParaRPr/>
          </a:p>
          <a:p>
            <a:pPr lvl="1">
              <a:buSzPct val="45000"/>
              <a:buFont typeface="Arial"/>
              <a:buChar char="•"/>
            </a:pPr>
            <a:r>
              <a:rPr lang="en-US" sz="2400">
                <a:solidFill>
                  <a:srgbClr val="000000"/>
                </a:solidFill>
                <a:latin typeface="Perpetua"/>
              </a:rPr>
              <a:t>Full electron circulation </a:t>
            </a:r>
            <a:endParaRPr/>
          </a:p>
          <a:p>
            <a:pPr lvl="1">
              <a:buSzPct val="45000"/>
              <a:buFont typeface="Arial"/>
              <a:buChar char="•"/>
            </a:pPr>
            <a:r>
              <a:rPr lang="en-US" sz="2400">
                <a:solidFill>
                  <a:srgbClr val="000000"/>
                </a:solidFill>
                <a:latin typeface="Perpetua"/>
              </a:rPr>
              <a:t>Cross oscillator self focusing</a:t>
            </a:r>
            <a:endParaRPr/>
          </a:p>
          <a:p>
            <a:endParaRPr/>
          </a:p>
          <a:p>
            <a:pPr lvl="1">
              <a:buSzPct val="45000"/>
              <a:buFont typeface="Arial"/>
              <a:buChar char="•"/>
            </a:pPr>
            <a:r>
              <a:rPr lang="en-US" sz="2400">
                <a:solidFill>
                  <a:srgbClr val="000000"/>
                </a:solidFill>
                <a:latin typeface="Perpetua"/>
              </a:rPr>
              <a:t>Independent tuning mechanism</a:t>
            </a:r>
            <a:endParaRPr/>
          </a:p>
        </p:txBody>
      </p:sp>
      <p:pic>
        <p:nvPicPr>
          <p:cNvPr descr="" id="156" name="Picture 6"/>
          <p:cNvPicPr/>
          <p:nvPr/>
        </p:nvPicPr>
        <p:blipFill>
          <a:blip r:embed="rId1"/>
          <a:stretch>
            <a:fillRect/>
          </a:stretch>
        </p:blipFill>
        <p:spPr>
          <a:xfrm>
            <a:off x="5066640" y="1801800"/>
            <a:ext cx="3467520" cy="4699440"/>
          </a:xfrm>
          <a:prstGeom prst="rect">
            <a:avLst/>
          </a:prstGeom>
        </p:spPr>
      </p:pic>
      <p:cxnSp>
        <p:nvCxnSpPr>
          <p:cNvPr id="157" name="Line 4"/>
          <p:cNvCxnSpPr/>
          <p:nvPr/>
        </p:nvCxnSpPr>
        <p:spPr>
          <a:xfrm flipV="1">
            <a:off x="8800920" y="3874680"/>
            <a:ext cx="360" cy="284400"/>
          </a:xfrm>
          <a:prstGeom prst="straightConnector1">
            <a:avLst/>
          </a:prstGeom>
          <a:ln w="9360">
            <a:solidFill>
              <a:srgbClr val="b0350b"/>
            </a:solidFill>
            <a:round/>
            <a:tailEnd len="med" type="triangle" w="med"/>
          </a:ln>
        </p:spPr>
      </p:cxnSp>
      <p:cxnSp>
        <p:nvCxnSpPr>
          <p:cNvPr id="158" name="Line 5"/>
          <p:cNvCxnSpPr/>
          <p:nvPr/>
        </p:nvCxnSpPr>
        <p:spPr>
          <a:xfrm flipH="1">
            <a:off x="8496000" y="4158720"/>
            <a:ext cx="305280" cy="360"/>
          </a:xfrm>
          <a:prstGeom prst="straightConnector1">
            <a:avLst/>
          </a:prstGeom>
          <a:ln w="9360">
            <a:solidFill>
              <a:srgbClr val="b0350b"/>
            </a:solidFill>
            <a:round/>
            <a:tailEnd len="med" type="triangle" w="med"/>
          </a:ln>
        </p:spPr>
      </p:cxnSp>
      <p:sp>
        <p:nvSpPr>
          <p:cNvPr id="159" name="CustomShape 6"/>
          <p:cNvSpPr/>
          <p:nvPr/>
        </p:nvSpPr>
        <p:spPr>
          <a:xfrm>
            <a:off x="8344080" y="3858840"/>
            <a:ext cx="304560" cy="364680"/>
          </a:xfrm>
          <a:prstGeom prst="rect">
            <a:avLst/>
          </a:prstGeom>
        </p:spPr>
        <p:txBody>
          <a:bodyPr bIns="45000" lIns="90000" rIns="90000" tIns="45000"/>
          <a:p>
            <a:r>
              <a:rPr b="1" lang="en-US">
                <a:solidFill>
                  <a:srgbClr val="c00000"/>
                </a:solidFill>
                <a:latin typeface="Perpetua"/>
              </a:rPr>
              <a:t>y</a:t>
            </a:r>
            <a:endParaRPr/>
          </a:p>
        </p:txBody>
      </p:sp>
      <p:sp>
        <p:nvSpPr>
          <p:cNvPr id="160" name="CustomShape 7"/>
          <p:cNvSpPr/>
          <p:nvPr/>
        </p:nvSpPr>
        <p:spPr>
          <a:xfrm>
            <a:off x="8839080" y="3669120"/>
            <a:ext cx="304560" cy="364680"/>
          </a:xfrm>
          <a:prstGeom prst="rect">
            <a:avLst/>
          </a:prstGeom>
        </p:spPr>
        <p:txBody>
          <a:bodyPr bIns="45000" lIns="90000" rIns="90000" tIns="45000"/>
          <a:p>
            <a:r>
              <a:rPr b="1" lang="en-US">
                <a:solidFill>
                  <a:srgbClr val="c00000"/>
                </a:solidFill>
                <a:latin typeface="Perpetua"/>
              </a:rPr>
              <a:t>x</a:t>
            </a:r>
            <a:endParaRPr/>
          </a:p>
        </p:txBody>
      </p:sp>
      <p:sp>
        <p:nvSpPr>
          <p:cNvPr id="161" name="CustomShape 8"/>
          <p:cNvSpPr/>
          <p:nvPr/>
        </p:nvSpPr>
        <p:spPr>
          <a:xfrm>
            <a:off x="8801280" y="4006440"/>
            <a:ext cx="304560" cy="364680"/>
          </a:xfrm>
          <a:prstGeom prst="rect">
            <a:avLst/>
          </a:prstGeom>
        </p:spPr>
        <p:txBody>
          <a:bodyPr bIns="45000" lIns="90000" rIns="90000" tIns="45000"/>
          <a:p>
            <a:r>
              <a:rPr b="1" lang="en-US">
                <a:solidFill>
                  <a:srgbClr val="c00000"/>
                </a:solidFill>
                <a:latin typeface="Perpetua"/>
              </a:rPr>
              <a:t>z</a:t>
            </a:r>
            <a:endParaRPr/>
          </a:p>
        </p:txBody>
      </p:sp>
      <p:sp>
        <p:nvSpPr>
          <p:cNvPr id="162" name="CustomShape 9"/>
          <p:cNvSpPr/>
          <p:nvPr/>
        </p:nvSpPr>
        <p:spPr>
          <a:xfrm>
            <a:off x="8724960" y="4038480"/>
            <a:ext cx="151920" cy="186480"/>
          </a:xfrm>
          <a:prstGeom prst="ellipse">
            <a:avLst/>
          </a:prstGeom>
          <a:ln w="12600">
            <a:solidFill>
              <a:srgbClr val="9c3510"/>
            </a:solidFill>
            <a:round/>
          </a:ln>
        </p:spPr>
      </p:sp>
    </p:spTree>
  </p:cSld>
</p:sld>
</file>

<file path=ppt/slides/slide1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63" name="TextShape 1"/>
          <p:cNvSpPr txBox="1"/>
          <p:nvPr/>
        </p:nvSpPr>
        <p:spPr>
          <a:xfrm>
            <a:off x="914400" y="76320"/>
            <a:ext cx="7772040" cy="1309320"/>
          </a:xfrm>
          <a:prstGeom prst="rect">
            <a:avLst/>
          </a:prstGeom>
        </p:spPr>
        <p:txBody>
          <a:bodyPr bIns="45000" lIns="90000" rIns="90000" tIns="45000"/>
          <a:p>
            <a:pPr algn="ctr"/>
            <a:r>
              <a:rPr lang="en-US" sz="4000">
                <a:solidFill>
                  <a:srgbClr val="696464"/>
                </a:solidFill>
                <a:latin typeface="Franklin Gothic Book"/>
              </a:rPr>
              <a:t>Recirculating Planar Magnetrons</a:t>
            </a:r>
            <a:endParaRPr/>
          </a:p>
        </p:txBody>
      </p:sp>
      <p:sp>
        <p:nvSpPr>
          <p:cNvPr id="164" name="TextShape 2"/>
          <p:cNvSpPr txBox="1"/>
          <p:nvPr/>
        </p:nvSpPr>
        <p:spPr>
          <a:xfrm>
            <a:off x="718200" y="762120"/>
            <a:ext cx="7772040" cy="609120"/>
          </a:xfrm>
          <a:prstGeom prst="rect">
            <a:avLst/>
          </a:prstGeom>
        </p:spPr>
        <p:txBody>
          <a:bodyPr bIns="45000" lIns="90000" rIns="90000" tIns="45000"/>
          <a:p>
            <a:pPr algn="ctr"/>
            <a:r>
              <a:rPr lang="en-US">
                <a:solidFill>
                  <a:srgbClr val="9e3611"/>
                </a:solidFill>
              </a:rPr>
              <a:t>Simulated Results: MCC Concept</a:t>
            </a:r>
            <a:endParaRPr/>
          </a:p>
          <a:p>
            <a:endParaRPr/>
          </a:p>
        </p:txBody>
      </p:sp>
      <p:pic>
        <p:nvPicPr>
          <p:cNvPr descr="" id="165" name="Picture 14"/>
          <p:cNvPicPr/>
          <p:nvPr/>
        </p:nvPicPr>
        <p:blipFill>
          <a:blip r:embed="rId1"/>
          <a:stretch>
            <a:fillRect/>
          </a:stretch>
        </p:blipFill>
        <p:spPr>
          <a:xfrm>
            <a:off x="990720" y="1295280"/>
            <a:ext cx="3060000" cy="2456280"/>
          </a:xfrm>
          <a:prstGeom prst="rect">
            <a:avLst/>
          </a:prstGeom>
        </p:spPr>
      </p:pic>
      <p:sp>
        <p:nvSpPr>
          <p:cNvPr id="166" name="CustomShape 3"/>
          <p:cNvSpPr/>
          <p:nvPr/>
        </p:nvSpPr>
        <p:spPr>
          <a:xfrm>
            <a:off x="1045800" y="3952440"/>
            <a:ext cx="4159080" cy="639000"/>
          </a:xfrm>
          <a:prstGeom prst="rect">
            <a:avLst/>
          </a:prstGeom>
        </p:spPr>
        <p:txBody>
          <a:bodyPr bIns="45000" lIns="90000" rIns="90000" tIns="45000"/>
          <a:p>
            <a:r>
              <a:rPr lang="en-US">
                <a:solidFill>
                  <a:srgbClr val="000000"/>
                </a:solidFill>
                <a:latin typeface="Perpetua"/>
              </a:rPr>
              <a:t>Even Mode Dispersion Solution: </a:t>
            </a:r>
            <a:r>
              <a:rPr b="1" lang="en-US">
                <a:solidFill>
                  <a:srgbClr val="000000"/>
                </a:solidFill>
                <a:latin typeface="Perpetua"/>
              </a:rPr>
              <a:t>UV=-YZ</a:t>
            </a:r>
            <a:endParaRPr/>
          </a:p>
        </p:txBody>
      </p:sp>
      <p:sp>
        <p:nvSpPr>
          <p:cNvPr id="167" name="CustomShape 4"/>
          <p:cNvSpPr/>
          <p:nvPr/>
        </p:nvSpPr>
        <p:spPr>
          <a:xfrm>
            <a:off x="5909760" y="4791960"/>
            <a:ext cx="1628640" cy="364680"/>
          </a:xfrm>
          <a:prstGeom prst="rect">
            <a:avLst/>
          </a:prstGeom>
        </p:spPr>
        <p:txBody>
          <a:bodyPr bIns="45000" lIns="90000" rIns="90000" tIns="45000" wrap="none"/>
          <a:p>
            <a:r>
              <a:rPr lang="en-US"/>
              <a:t>βn= β0+2πn/L</a:t>
            </a:r>
            <a:endParaRPr/>
          </a:p>
        </p:txBody>
      </p:sp>
      <p:sp>
        <p:nvSpPr>
          <p:cNvPr id="168" name="CustomShape 5"/>
          <p:cNvSpPr/>
          <p:nvPr/>
        </p:nvSpPr>
        <p:spPr>
          <a:xfrm>
            <a:off x="5867280" y="3952440"/>
            <a:ext cx="2895120" cy="364680"/>
          </a:xfrm>
          <a:prstGeom prst="rect">
            <a:avLst/>
          </a:prstGeom>
        </p:spPr>
        <p:txBody>
          <a:bodyPr bIns="45000" lIns="90000" rIns="90000" tIns="45000"/>
          <a:p>
            <a:r>
              <a:rPr b="1" lang="en-US"/>
              <a:t>Propagation Constants:</a:t>
            </a:r>
            <a:endParaRPr/>
          </a:p>
        </p:txBody>
      </p:sp>
      <p:sp>
        <p:nvSpPr>
          <p:cNvPr id="169" name="CustomShape 6"/>
          <p:cNvSpPr/>
          <p:nvPr/>
        </p:nvSpPr>
        <p:spPr>
          <a:xfrm>
            <a:off x="5791320" y="1371600"/>
            <a:ext cx="2840760" cy="364680"/>
          </a:xfrm>
          <a:prstGeom prst="rect">
            <a:avLst/>
          </a:prstGeom>
        </p:spPr>
        <p:txBody>
          <a:bodyPr bIns="45000" lIns="90000" rIns="90000" tIns="45000"/>
          <a:p>
            <a:r>
              <a:rPr b="1" lang="en-US"/>
              <a:t>Boundary Conditions:</a:t>
            </a:r>
            <a:endParaRPr/>
          </a:p>
        </p:txBody>
      </p:sp>
      <p:sp>
        <p:nvSpPr>
          <p:cNvPr id="170" name="CustomShape 7"/>
          <p:cNvSpPr/>
          <p:nvPr/>
        </p:nvSpPr>
        <p:spPr>
          <a:xfrm>
            <a:off x="6345720" y="3064680"/>
            <a:ext cx="2522520" cy="364680"/>
          </a:xfrm>
          <a:prstGeom prst="rect">
            <a:avLst/>
          </a:prstGeom>
        </p:spPr>
        <p:txBody>
          <a:bodyPr bIns="45000" lIns="90000" rIns="90000" tIns="45000"/>
          <a:p>
            <a:r>
              <a:rPr lang="en-US"/>
              <a:t>Phase Shift per Cavity</a:t>
            </a:r>
            <a:endParaRPr/>
          </a:p>
        </p:txBody>
      </p:sp>
    </p:spTree>
  </p:cSld>
</p:sld>
</file>

<file path=ppt/slides/slide1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71" name="TextShape 1"/>
          <p:cNvSpPr txBox="1"/>
          <p:nvPr/>
        </p:nvSpPr>
        <p:spPr>
          <a:xfrm>
            <a:off x="914400" y="76320"/>
            <a:ext cx="7772040" cy="1309320"/>
          </a:xfrm>
          <a:prstGeom prst="rect">
            <a:avLst/>
          </a:prstGeom>
        </p:spPr>
        <p:txBody>
          <a:bodyPr bIns="45000" lIns="90000" rIns="90000" tIns="45000"/>
          <a:p>
            <a:pPr algn="ctr"/>
            <a:r>
              <a:rPr lang="en-US" sz="4000">
                <a:solidFill>
                  <a:srgbClr val="696464"/>
                </a:solidFill>
                <a:latin typeface="Franklin Gothic Book"/>
              </a:rPr>
              <a:t>Recirculating Planar Magnetrons</a:t>
            </a:r>
            <a:endParaRPr/>
          </a:p>
        </p:txBody>
      </p:sp>
      <p:sp>
        <p:nvSpPr>
          <p:cNvPr id="172" name="TextShape 2"/>
          <p:cNvSpPr txBox="1"/>
          <p:nvPr/>
        </p:nvSpPr>
        <p:spPr>
          <a:xfrm>
            <a:off x="718200" y="762120"/>
            <a:ext cx="7772040" cy="609120"/>
          </a:xfrm>
          <a:prstGeom prst="rect">
            <a:avLst/>
          </a:prstGeom>
        </p:spPr>
        <p:txBody>
          <a:bodyPr bIns="45000" lIns="90000" rIns="90000" tIns="45000"/>
          <a:p>
            <a:pPr algn="ctr"/>
            <a:r>
              <a:rPr lang="en-US">
                <a:solidFill>
                  <a:srgbClr val="9e3611"/>
                </a:solidFill>
              </a:rPr>
              <a:t>Simulated Results: MCC (Analytic Versus HFSS)</a:t>
            </a:r>
            <a:endParaRPr/>
          </a:p>
          <a:p>
            <a:endParaRPr/>
          </a:p>
        </p:txBody>
      </p:sp>
      <p:pic>
        <p:nvPicPr>
          <p:cNvPr descr="" id="173" name="Picture 5"/>
          <p:cNvPicPr/>
          <p:nvPr/>
        </p:nvPicPr>
        <p:blipFill>
          <a:blip r:embed="rId1"/>
          <a:stretch>
            <a:fillRect/>
          </a:stretch>
        </p:blipFill>
        <p:spPr>
          <a:xfrm>
            <a:off x="152280" y="1752480"/>
            <a:ext cx="7009920" cy="4419360"/>
          </a:xfrm>
          <a:prstGeom prst="rect">
            <a:avLst/>
          </a:prstGeom>
        </p:spPr>
      </p:pic>
      <p:sp>
        <p:nvSpPr>
          <p:cNvPr id="174" name="CustomShape 3"/>
          <p:cNvSpPr/>
          <p:nvPr/>
        </p:nvSpPr>
        <p:spPr>
          <a:xfrm>
            <a:off x="7162920" y="1905120"/>
            <a:ext cx="1752120" cy="3382200"/>
          </a:xfrm>
          <a:prstGeom prst="rect">
            <a:avLst/>
          </a:prstGeom>
        </p:spPr>
        <p:txBody>
          <a:bodyPr bIns="45000" lIns="90000" rIns="90000" tIns="45000"/>
          <a:p>
            <a:r>
              <a:rPr b="1" lang="en-US" sz="2400">
                <a:solidFill>
                  <a:srgbClr val="000000"/>
                </a:solidFill>
                <a:latin typeface="Perpetua"/>
              </a:rPr>
              <a:t>h1</a:t>
            </a:r>
            <a:r>
              <a:rPr lang="en-US" sz="2400">
                <a:solidFill>
                  <a:srgbClr val="000000"/>
                </a:solidFill>
                <a:latin typeface="Perpetua"/>
              </a:rPr>
              <a:t>= 6.3 cm</a:t>
            </a:r>
            <a:endParaRPr/>
          </a:p>
          <a:p>
            <a:r>
              <a:rPr b="1" lang="en-US" sz="2400">
                <a:solidFill>
                  <a:srgbClr val="000000"/>
                </a:solidFill>
                <a:latin typeface="Perpetua"/>
              </a:rPr>
              <a:t>b</a:t>
            </a:r>
            <a:r>
              <a:rPr lang="en-US" sz="2400">
                <a:solidFill>
                  <a:srgbClr val="000000"/>
                </a:solidFill>
                <a:latin typeface="Perpetua"/>
              </a:rPr>
              <a:t>=2.4 cm</a:t>
            </a:r>
            <a:endParaRPr/>
          </a:p>
          <a:p>
            <a:r>
              <a:rPr b="1" lang="en-US" sz="2400">
                <a:solidFill>
                  <a:srgbClr val="000000"/>
                </a:solidFill>
                <a:latin typeface="Perpetua"/>
              </a:rPr>
              <a:t>h2</a:t>
            </a:r>
            <a:r>
              <a:rPr lang="en-US" sz="2400">
                <a:solidFill>
                  <a:srgbClr val="000000"/>
                </a:solidFill>
                <a:latin typeface="Perpetua"/>
              </a:rPr>
              <a:t>=0.75 cm</a:t>
            </a:r>
            <a:endParaRPr/>
          </a:p>
          <a:p>
            <a:r>
              <a:rPr b="1" lang="en-US" sz="2400">
                <a:solidFill>
                  <a:srgbClr val="000000"/>
                </a:solidFill>
                <a:latin typeface="Perpetua"/>
              </a:rPr>
              <a:t>w1</a:t>
            </a:r>
            <a:r>
              <a:rPr lang="en-US" sz="2400">
                <a:solidFill>
                  <a:srgbClr val="000000"/>
                </a:solidFill>
                <a:latin typeface="Perpetua"/>
              </a:rPr>
              <a:t>=1.92 cm</a:t>
            </a:r>
            <a:endParaRPr/>
          </a:p>
          <a:p>
            <a:r>
              <a:rPr b="1" lang="en-US" sz="2400">
                <a:solidFill>
                  <a:srgbClr val="000000"/>
                </a:solidFill>
                <a:latin typeface="Perpetua"/>
              </a:rPr>
              <a:t>w2</a:t>
            </a:r>
            <a:r>
              <a:rPr lang="en-US" sz="2400">
                <a:solidFill>
                  <a:srgbClr val="000000"/>
                </a:solidFill>
                <a:latin typeface="Perpetua"/>
              </a:rPr>
              <a:t>=1.92 cm </a:t>
            </a:r>
            <a:endParaRPr/>
          </a:p>
        </p:txBody>
      </p:sp>
    </p:spTree>
  </p:cSld>
</p:sld>
</file>

<file path=ppt/slides/slide1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75" name="TextShape 1"/>
          <p:cNvSpPr txBox="1"/>
          <p:nvPr/>
        </p:nvSpPr>
        <p:spPr>
          <a:xfrm>
            <a:off x="914400" y="76320"/>
            <a:ext cx="7772040" cy="1309320"/>
          </a:xfrm>
          <a:prstGeom prst="rect">
            <a:avLst/>
          </a:prstGeom>
        </p:spPr>
        <p:txBody>
          <a:bodyPr bIns="45000" lIns="90000" rIns="90000" tIns="45000"/>
          <a:p>
            <a:pPr algn="ctr"/>
            <a:r>
              <a:rPr lang="en-US" sz="4000">
                <a:solidFill>
                  <a:srgbClr val="696464"/>
                </a:solidFill>
                <a:latin typeface="Franklin Gothic Book"/>
              </a:rPr>
              <a:t>Recirculating Planar Magnetrons</a:t>
            </a:r>
            <a:endParaRPr/>
          </a:p>
        </p:txBody>
      </p:sp>
      <p:sp>
        <p:nvSpPr>
          <p:cNvPr id="176" name="TextShape 2"/>
          <p:cNvSpPr txBox="1"/>
          <p:nvPr/>
        </p:nvSpPr>
        <p:spPr>
          <a:xfrm>
            <a:off x="718200" y="762120"/>
            <a:ext cx="7772040" cy="609120"/>
          </a:xfrm>
          <a:prstGeom prst="rect">
            <a:avLst/>
          </a:prstGeom>
        </p:spPr>
        <p:txBody>
          <a:bodyPr bIns="45000" lIns="90000" rIns="90000" tIns="45000"/>
          <a:p>
            <a:pPr algn="ctr"/>
            <a:r>
              <a:rPr lang="en-US">
                <a:solidFill>
                  <a:srgbClr val="9e3611"/>
                </a:solidFill>
              </a:rPr>
              <a:t>Simulated Results: MCC in 2D PIC</a:t>
            </a:r>
            <a:endParaRPr/>
          </a:p>
          <a:p>
            <a:endParaRPr/>
          </a:p>
        </p:txBody>
      </p:sp>
      <p:pic>
        <p:nvPicPr>
          <p:cNvPr descr="" id="177" name="Picture 7"/>
          <p:cNvPicPr/>
          <p:nvPr/>
        </p:nvPicPr>
        <p:blipFill>
          <a:blip r:embed="rId1"/>
          <a:stretch>
            <a:fillRect/>
          </a:stretch>
        </p:blipFill>
        <p:spPr>
          <a:xfrm>
            <a:off x="5257800" y="4114800"/>
            <a:ext cx="3733560" cy="2571480"/>
          </a:xfrm>
          <a:prstGeom prst="rect">
            <a:avLst/>
          </a:prstGeom>
        </p:spPr>
      </p:pic>
      <p:pic>
        <p:nvPicPr>
          <p:cNvPr descr="" id="178" name="Picture 8"/>
          <p:cNvPicPr/>
          <p:nvPr/>
        </p:nvPicPr>
        <p:blipFill>
          <a:blip r:embed="rId2"/>
          <a:stretch>
            <a:fillRect/>
          </a:stretch>
        </p:blipFill>
        <p:spPr>
          <a:xfrm>
            <a:off x="5257800" y="1295280"/>
            <a:ext cx="3733560" cy="3004560"/>
          </a:xfrm>
          <a:prstGeom prst="rect">
            <a:avLst/>
          </a:prstGeom>
        </p:spPr>
      </p:pic>
      <p:pic>
        <p:nvPicPr>
          <p:cNvPr descr="" id="179" name="Picture 2"/>
          <p:cNvPicPr/>
          <p:nvPr/>
        </p:nvPicPr>
        <p:blipFill>
          <a:blip r:embed="rId3"/>
          <a:stretch>
            <a:fillRect/>
          </a:stretch>
        </p:blipFill>
        <p:spPr>
          <a:xfrm>
            <a:off x="1759320" y="1505880"/>
            <a:ext cx="3345840" cy="2426040"/>
          </a:xfrm>
          <a:prstGeom prst="rect">
            <a:avLst/>
          </a:prstGeom>
        </p:spPr>
      </p:pic>
      <p:pic>
        <p:nvPicPr>
          <p:cNvPr descr="" id="180" name="Picture 3"/>
          <p:cNvPicPr/>
          <p:nvPr/>
        </p:nvPicPr>
        <p:blipFill>
          <a:blip r:embed="rId4"/>
          <a:stretch>
            <a:fillRect/>
          </a:stretch>
        </p:blipFill>
        <p:spPr>
          <a:xfrm>
            <a:off x="1759320" y="4186080"/>
            <a:ext cx="3345840" cy="2378160"/>
          </a:xfrm>
          <a:prstGeom prst="rect">
            <a:avLst/>
          </a:prstGeom>
        </p:spPr>
      </p:pic>
      <p:sp>
        <p:nvSpPr>
          <p:cNvPr id="181" name="CustomShape 3"/>
          <p:cNvSpPr/>
          <p:nvPr/>
        </p:nvSpPr>
        <p:spPr>
          <a:xfrm>
            <a:off x="133200" y="2349720"/>
            <a:ext cx="1447560" cy="639000"/>
          </a:xfrm>
          <a:prstGeom prst="rect">
            <a:avLst/>
          </a:prstGeom>
        </p:spPr>
        <p:txBody>
          <a:bodyPr bIns="45000" lIns="90000" rIns="90000" tIns="45000"/>
          <a:p>
            <a:r>
              <a:rPr b="1" lang="en-US">
                <a:solidFill>
                  <a:srgbClr val="000000"/>
                </a:solidFill>
                <a:latin typeface="Perpetua"/>
              </a:rPr>
              <a:t>Odd π-mode</a:t>
            </a:r>
            <a:endParaRPr/>
          </a:p>
        </p:txBody>
      </p:sp>
      <p:sp>
        <p:nvSpPr>
          <p:cNvPr id="182" name="CustomShape 4"/>
          <p:cNvSpPr/>
          <p:nvPr/>
        </p:nvSpPr>
        <p:spPr>
          <a:xfrm>
            <a:off x="63360" y="5190480"/>
            <a:ext cx="1536480" cy="639000"/>
          </a:xfrm>
          <a:prstGeom prst="rect">
            <a:avLst/>
          </a:prstGeom>
        </p:spPr>
        <p:txBody>
          <a:bodyPr bIns="45000" lIns="90000" rIns="90000" tIns="45000"/>
          <a:p>
            <a:r>
              <a:rPr b="1" lang="en-US">
                <a:solidFill>
                  <a:srgbClr val="000000"/>
                </a:solidFill>
                <a:latin typeface="Perpetua"/>
              </a:rPr>
              <a:t>Even π-mode</a:t>
            </a:r>
            <a:endParaRPr/>
          </a:p>
        </p:txBody>
      </p:sp>
      <p:pic>
        <p:nvPicPr>
          <p:cNvPr descr="" id="183" name="Picture 12"/>
          <p:cNvPicPr/>
          <p:nvPr/>
        </p:nvPicPr>
        <p:blipFill>
          <a:blip r:embed="rId5"/>
          <a:stretch>
            <a:fillRect/>
          </a:stretch>
        </p:blipFill>
        <p:spPr>
          <a:xfrm>
            <a:off x="329400" y="3048120"/>
            <a:ext cx="1041840" cy="2014560"/>
          </a:xfrm>
          <a:prstGeom prst="rect">
            <a:avLst/>
          </a:prstGeom>
        </p:spPr>
      </p:pic>
      <p:cxnSp>
        <p:nvCxnSpPr>
          <p:cNvPr id="184" name="Line 5"/>
          <p:cNvCxnSpPr/>
          <p:nvPr/>
        </p:nvCxnSpPr>
        <p:spPr>
          <a:xfrm>
            <a:off x="2990160" y="1904760"/>
            <a:ext cx="442440" cy="360"/>
          </a:xfrm>
          <a:prstGeom prst="straightConnector1">
            <a:avLst/>
          </a:prstGeom>
          <a:ln w="50760">
            <a:solidFill>
              <a:srgbClr val="000000"/>
            </a:solidFill>
            <a:round/>
            <a:tailEnd len="med" type="triangle" w="med"/>
          </a:ln>
        </p:spPr>
      </p:cxnSp>
      <p:cxnSp>
        <p:nvCxnSpPr>
          <p:cNvPr id="185" name="Line 6"/>
          <p:cNvCxnSpPr/>
          <p:nvPr/>
        </p:nvCxnSpPr>
        <p:spPr>
          <a:xfrm flipH="1" flipV="1">
            <a:off x="2895480" y="3416400"/>
            <a:ext cx="475920" cy="12960"/>
          </a:xfrm>
          <a:prstGeom prst="straightConnector1">
            <a:avLst/>
          </a:prstGeom>
          <a:ln w="50760">
            <a:solidFill>
              <a:srgbClr val="000000"/>
            </a:solidFill>
            <a:round/>
            <a:tailEnd len="med" type="triangle" w="med"/>
          </a:ln>
        </p:spPr>
      </p:cxnSp>
      <p:cxnSp>
        <p:nvCxnSpPr>
          <p:cNvPr id="186" name="Line 7"/>
          <p:cNvCxnSpPr/>
          <p:nvPr/>
        </p:nvCxnSpPr>
        <p:spPr>
          <a:xfrm flipV="1">
            <a:off x="2990160" y="4724280"/>
            <a:ext cx="489960" cy="12960"/>
          </a:xfrm>
          <a:prstGeom prst="straightConnector1">
            <a:avLst/>
          </a:prstGeom>
          <a:ln w="50760">
            <a:solidFill>
              <a:srgbClr val="000000"/>
            </a:solidFill>
            <a:round/>
            <a:tailEnd len="med" type="triangle" w="med"/>
          </a:ln>
        </p:spPr>
      </p:cxnSp>
      <p:cxnSp>
        <p:nvCxnSpPr>
          <p:cNvPr id="187" name="Line 8"/>
          <p:cNvCxnSpPr/>
          <p:nvPr/>
        </p:nvCxnSpPr>
        <p:spPr>
          <a:xfrm flipV="1">
            <a:off x="2971800" y="6159600"/>
            <a:ext cx="489600" cy="12960"/>
          </a:xfrm>
          <a:prstGeom prst="straightConnector1">
            <a:avLst/>
          </a:prstGeom>
          <a:ln w="50760">
            <a:solidFill>
              <a:srgbClr val="000000"/>
            </a:solidFill>
            <a:round/>
            <a:tailEnd len="med" type="triangle" w="med"/>
          </a:ln>
        </p:spPr>
      </p:cxnSp>
    </p:spTree>
  </p:cSld>
</p:sld>
</file>

<file path=ppt/slides/slide1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88" name="TextShape 1"/>
          <p:cNvSpPr txBox="1"/>
          <p:nvPr/>
        </p:nvSpPr>
        <p:spPr>
          <a:xfrm>
            <a:off x="914400" y="76320"/>
            <a:ext cx="7772040" cy="1309320"/>
          </a:xfrm>
          <a:prstGeom prst="rect">
            <a:avLst/>
          </a:prstGeom>
        </p:spPr>
        <p:txBody>
          <a:bodyPr bIns="45000" lIns="90000" rIns="90000" tIns="45000"/>
          <a:p>
            <a:pPr algn="ctr"/>
            <a:r>
              <a:rPr lang="en-US" sz="4000">
                <a:solidFill>
                  <a:srgbClr val="696464"/>
                </a:solidFill>
                <a:latin typeface="Franklin Gothic Book"/>
              </a:rPr>
              <a:t>Recirculating Planar Magnetrons</a:t>
            </a:r>
            <a:endParaRPr/>
          </a:p>
        </p:txBody>
      </p:sp>
      <p:sp>
        <p:nvSpPr>
          <p:cNvPr id="189" name="TextShape 2"/>
          <p:cNvSpPr txBox="1"/>
          <p:nvPr/>
        </p:nvSpPr>
        <p:spPr>
          <a:xfrm>
            <a:off x="718200" y="762120"/>
            <a:ext cx="7772040" cy="609120"/>
          </a:xfrm>
          <a:prstGeom prst="rect">
            <a:avLst/>
          </a:prstGeom>
        </p:spPr>
        <p:txBody>
          <a:bodyPr bIns="45000" lIns="90000" rIns="90000" tIns="45000"/>
          <a:p>
            <a:pPr algn="ctr"/>
            <a:r>
              <a:rPr lang="en-US">
                <a:solidFill>
                  <a:srgbClr val="9e3611"/>
                </a:solidFill>
              </a:rPr>
              <a:t>Simulated Results: MCC in 2D PIC</a:t>
            </a:r>
            <a:endParaRPr/>
          </a:p>
          <a:p>
            <a:endParaRPr/>
          </a:p>
        </p:txBody>
      </p:sp>
      <p:pic>
        <p:nvPicPr>
          <p:cNvPr descr="" id="190" name="Picture 1"/>
          <p:cNvPicPr/>
          <p:nvPr/>
        </p:nvPicPr>
        <p:blipFill>
          <a:blip r:embed="rId1"/>
          <a:stretch>
            <a:fillRect/>
          </a:stretch>
        </p:blipFill>
        <p:spPr>
          <a:xfrm>
            <a:off x="3962520" y="2698920"/>
            <a:ext cx="5101200" cy="3401280"/>
          </a:xfrm>
          <a:prstGeom prst="rect">
            <a:avLst/>
          </a:prstGeom>
        </p:spPr>
      </p:pic>
      <p:sp>
        <p:nvSpPr>
          <p:cNvPr id="191" name="CustomShape 3"/>
          <p:cNvSpPr/>
          <p:nvPr/>
        </p:nvSpPr>
        <p:spPr>
          <a:xfrm>
            <a:off x="304920" y="2322000"/>
            <a:ext cx="3504960" cy="5452920"/>
          </a:xfrm>
          <a:prstGeom prst="rect">
            <a:avLst/>
          </a:prstGeom>
        </p:spPr>
        <p:txBody>
          <a:bodyPr bIns="45000" lIns="90000" rIns="90000" tIns="45000"/>
          <a:p>
            <a:r>
              <a:rPr b="1" lang="en-US" sz="2200">
                <a:solidFill>
                  <a:srgbClr val="000000"/>
                </a:solidFill>
                <a:latin typeface="Perpetua"/>
              </a:rPr>
              <a:t>MAGIC PIC Results:</a:t>
            </a:r>
            <a:endParaRPr/>
          </a:p>
          <a:p>
            <a:endParaRPr/>
          </a:p>
          <a:p>
            <a:pPr>
              <a:buSzPct val="45000"/>
              <a:buFont typeface="Arial"/>
              <a:buChar char="•"/>
            </a:pPr>
            <a:r>
              <a:rPr lang="en-US" sz="2200">
                <a:solidFill>
                  <a:srgbClr val="000000"/>
                </a:solidFill>
                <a:latin typeface="Perpetua"/>
              </a:rPr>
              <a:t>Re-entrant boundary conditions</a:t>
            </a:r>
            <a:endParaRPr/>
          </a:p>
          <a:p>
            <a:pPr>
              <a:buSzPct val="45000"/>
              <a:buFont typeface="Arial"/>
              <a:buChar char="•"/>
            </a:pPr>
            <a:r>
              <a:rPr lang="en-US" sz="2200">
                <a:solidFill>
                  <a:srgbClr val="000000"/>
                </a:solidFill>
                <a:latin typeface="Perpetua"/>
              </a:rPr>
              <a:t>0.18 T applied magnetic field</a:t>
            </a:r>
            <a:endParaRPr/>
          </a:p>
          <a:p>
            <a:endParaRPr/>
          </a:p>
          <a:p>
            <a:pPr>
              <a:buSzPct val="45000"/>
              <a:buFont typeface="Arial"/>
              <a:buChar char="•"/>
            </a:pPr>
            <a:r>
              <a:rPr lang="en-US" sz="2200">
                <a:solidFill>
                  <a:srgbClr val="000000"/>
                </a:solidFill>
                <a:latin typeface="Perpetua"/>
              </a:rPr>
              <a:t>Applied voltage varied from 150 to 500 kV depending on AK gap</a:t>
            </a:r>
            <a:endParaRPr/>
          </a:p>
          <a:p>
            <a:endParaRPr/>
          </a:p>
          <a:p>
            <a:pPr>
              <a:buSzPct val="45000"/>
              <a:buFont typeface="Arial"/>
              <a:buChar char="•"/>
            </a:pPr>
            <a:r>
              <a:rPr lang="en-US" sz="2200">
                <a:solidFill>
                  <a:srgbClr val="000000"/>
                </a:solidFill>
                <a:latin typeface="Perpetua"/>
              </a:rPr>
              <a:t>Phase locking occurred in as little as 28 ns for small AK gaps</a:t>
            </a:r>
            <a:endParaRPr/>
          </a:p>
        </p:txBody>
      </p:sp>
      <p:sp>
        <p:nvSpPr>
          <p:cNvPr id="192" name="CustomShape 4"/>
          <p:cNvSpPr/>
          <p:nvPr/>
        </p:nvSpPr>
        <p:spPr>
          <a:xfrm>
            <a:off x="762120" y="1487160"/>
            <a:ext cx="7924320" cy="913320"/>
          </a:xfrm>
          <a:prstGeom prst="rect">
            <a:avLst/>
          </a:prstGeom>
        </p:spPr>
        <p:txBody>
          <a:bodyPr bIns="45000" lIns="90000" rIns="90000" tIns="45000"/>
          <a:p>
            <a:r>
              <a:rPr lang="en-US">
                <a:solidFill>
                  <a:srgbClr val="ff0000"/>
                </a:solidFill>
                <a:latin typeface="Perpetua"/>
              </a:rPr>
              <a:t>Simulations reached a locked state when the relative phase between top and bottom cavities did not vary mode than +- 2 degrees for 50+ ns</a:t>
            </a:r>
            <a:endParaRPr/>
          </a:p>
        </p:txBody>
      </p:sp>
    </p:spTree>
  </p:cSld>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7" name="TextShape 1"/>
          <p:cNvSpPr txBox="1"/>
          <p:nvPr/>
        </p:nvSpPr>
        <p:spPr>
          <a:xfrm>
            <a:off x="914400" y="274680"/>
            <a:ext cx="7772040" cy="1918800"/>
          </a:xfrm>
          <a:prstGeom prst="rect">
            <a:avLst/>
          </a:prstGeom>
        </p:spPr>
        <p:txBody>
          <a:bodyPr bIns="45000" lIns="90000" rIns="90000" tIns="45000"/>
          <a:p>
            <a:pPr algn="ctr"/>
            <a:r>
              <a:rPr b="1" lang="en-US" sz="4000">
                <a:solidFill>
                  <a:srgbClr val="696464"/>
                </a:solidFill>
                <a:latin typeface="Franklin Gothic Book"/>
              </a:rPr>
              <a:t>Microwave Oscillation in a Recirculating Planar Magnetron</a:t>
            </a:r>
            <a:endParaRPr/>
          </a:p>
        </p:txBody>
      </p:sp>
      <p:sp>
        <p:nvSpPr>
          <p:cNvPr id="38" name="CustomShape 2"/>
          <p:cNvSpPr/>
          <p:nvPr/>
        </p:nvSpPr>
        <p:spPr>
          <a:xfrm>
            <a:off x="380880" y="1981080"/>
            <a:ext cx="8381520" cy="5271480"/>
          </a:xfrm>
          <a:prstGeom prst="rect">
            <a:avLst/>
          </a:prstGeom>
        </p:spPr>
        <p:txBody>
          <a:bodyPr bIns="45000" lIns="90000" rIns="90000" tIns="45000"/>
          <a:p>
            <a:pPr algn="ctr"/>
            <a:r>
              <a:rPr lang="en-US" sz="3600">
                <a:solidFill>
                  <a:srgbClr val="000000"/>
                </a:solidFill>
                <a:latin typeface="Perpetua"/>
              </a:rPr>
              <a:t> </a:t>
            </a:r>
            <a:r>
              <a:rPr b="1" lang="en-US" sz="2800">
                <a:solidFill>
                  <a:srgbClr val="000000"/>
                </a:solidFill>
                <a:latin typeface="Perpetua"/>
              </a:rPr>
              <a:t>Matthew Franzi, Ronald M. Gilgenbach, Y.Y. Lau</a:t>
            </a:r>
            <a:endParaRPr/>
          </a:p>
          <a:p>
            <a:pPr algn="ctr"/>
            <a:r>
              <a:rPr b="1" lang="en-US" sz="2800">
                <a:solidFill>
                  <a:srgbClr val="000000"/>
                </a:solidFill>
                <a:latin typeface="Perpetua"/>
              </a:rPr>
              <a:t>David Chalenski, David Simon, Geoff Greening</a:t>
            </a:r>
            <a:endParaRPr/>
          </a:p>
          <a:p>
            <a:pPr algn="ctr"/>
            <a:r>
              <a:rPr b="1" lang="en-US" sz="2800">
                <a:solidFill>
                  <a:srgbClr val="000000"/>
                </a:solidFill>
                <a:latin typeface="Perpetua"/>
              </a:rPr>
              <a:t> </a:t>
            </a:r>
            <a:r>
              <a:rPr lang="en-US">
                <a:solidFill>
                  <a:srgbClr val="000000"/>
                </a:solidFill>
                <a:latin typeface="Perpetua"/>
              </a:rPr>
              <a:t>Plasma, Pulsed Power and Microwave Lab, Nuclear Engineering and Radiological Sciences Dept., </a:t>
            </a:r>
            <a:endParaRPr/>
          </a:p>
          <a:p>
            <a:pPr algn="ctr"/>
            <a:r>
              <a:rPr lang="en-US">
                <a:solidFill>
                  <a:srgbClr val="000000"/>
                </a:solidFill>
                <a:latin typeface="Perpetua"/>
              </a:rPr>
              <a:t>University of Michigan, Ann Arbor</a:t>
            </a:r>
            <a:endParaRPr/>
          </a:p>
          <a:p>
            <a:pPr algn="ctr"/>
            <a:r>
              <a:rPr b="1" lang="en-US" sz="2400">
                <a:solidFill>
                  <a:srgbClr val="000000"/>
                </a:solidFill>
                <a:latin typeface="Perpetua"/>
              </a:rPr>
              <a:t>Brad W. Hoff, David French</a:t>
            </a:r>
            <a:endParaRPr/>
          </a:p>
          <a:p>
            <a:pPr algn="ctr"/>
            <a:r>
              <a:rPr lang="en-US">
                <a:solidFill>
                  <a:srgbClr val="000000"/>
                </a:solidFill>
                <a:latin typeface="Perpetua"/>
              </a:rPr>
              <a:t> </a:t>
            </a:r>
            <a:r>
              <a:rPr lang="en-US">
                <a:solidFill>
                  <a:srgbClr val="000000"/>
                </a:solidFill>
                <a:latin typeface="Perpetua"/>
              </a:rPr>
              <a:t>Air Force Research Laboratory,  Directed Energy Directorate, Kirtland AFB, NM </a:t>
            </a:r>
            <a:endParaRPr/>
          </a:p>
          <a:p>
            <a:pPr algn="ctr"/>
            <a:r>
              <a:rPr lang="en-US" sz="2400">
                <a:solidFill>
                  <a:srgbClr val="000000"/>
                </a:solidFill>
                <a:latin typeface="Perpetua"/>
              </a:rPr>
              <a:t> </a:t>
            </a:r>
            <a:r>
              <a:rPr b="1" lang="en-US" sz="2400">
                <a:solidFill>
                  <a:srgbClr val="000000"/>
                </a:solidFill>
                <a:latin typeface="Perpetua"/>
              </a:rPr>
              <a:t>John. W. Luginsland</a:t>
            </a:r>
            <a:endParaRPr/>
          </a:p>
          <a:p>
            <a:pPr algn="ctr"/>
            <a:r>
              <a:rPr lang="en-US">
                <a:solidFill>
                  <a:srgbClr val="000000"/>
                </a:solidFill>
                <a:latin typeface="Perpetua"/>
              </a:rPr>
              <a:t> </a:t>
            </a:r>
            <a:r>
              <a:rPr lang="en-US">
                <a:solidFill>
                  <a:srgbClr val="000000"/>
                </a:solidFill>
                <a:latin typeface="Perpetua"/>
              </a:rPr>
              <a:t>Air Force Office of Scientific Research, Arlington, VA </a:t>
            </a:r>
            <a:endParaRPr/>
          </a:p>
          <a:p>
            <a:endParaRPr/>
          </a:p>
          <a:p>
            <a:pPr algn="ctr"/>
            <a:r>
              <a:rPr i="1" lang="en-US">
                <a:solidFill>
                  <a:srgbClr val="000000"/>
                </a:solidFill>
                <a:latin typeface="Perpetua"/>
              </a:rPr>
              <a:t>Supported by, </a:t>
            </a:r>
            <a:r>
              <a:rPr lang="en-US">
                <a:solidFill>
                  <a:srgbClr val="000000"/>
                </a:solidFill>
                <a:latin typeface="Perpetua"/>
              </a:rPr>
              <a:t>AFOSR (grant#: FA9550-10-1-0104)</a:t>
            </a:r>
            <a:r>
              <a:rPr i="1" lang="en-US">
                <a:solidFill>
                  <a:srgbClr val="000000"/>
                </a:solidFill>
                <a:latin typeface="Perpetua"/>
              </a:rPr>
              <a:t>, AFRL, </a:t>
            </a:r>
            <a:endParaRPr/>
          </a:p>
          <a:p>
            <a:pPr algn="ctr"/>
            <a:r>
              <a:rPr i="1" lang="en-US">
                <a:solidFill>
                  <a:srgbClr val="000000"/>
                </a:solidFill>
                <a:latin typeface="Perpetua"/>
              </a:rPr>
              <a:t> </a:t>
            </a:r>
            <a:r>
              <a:rPr i="1" lang="en-US">
                <a:solidFill>
                  <a:srgbClr val="000000"/>
                </a:solidFill>
                <a:latin typeface="Perpetua"/>
              </a:rPr>
              <a:t>L-3 Communications Electron Devices, and Northrop-Grumman</a:t>
            </a:r>
            <a:endParaRPr/>
          </a:p>
        </p:txBody>
      </p:sp>
    </p:spTree>
  </p:cSld>
</p:sld>
</file>

<file path=ppt/slides/slide2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93" name="TextShape 1"/>
          <p:cNvSpPr txBox="1"/>
          <p:nvPr/>
        </p:nvSpPr>
        <p:spPr>
          <a:xfrm>
            <a:off x="914400" y="76320"/>
            <a:ext cx="7772040" cy="1309320"/>
          </a:xfrm>
          <a:prstGeom prst="rect">
            <a:avLst/>
          </a:prstGeom>
        </p:spPr>
        <p:txBody>
          <a:bodyPr bIns="45000" lIns="90000" rIns="90000" tIns="45000"/>
          <a:p>
            <a:pPr algn="ctr"/>
            <a:r>
              <a:rPr lang="en-US" sz="4000">
                <a:solidFill>
                  <a:srgbClr val="696464"/>
                </a:solidFill>
                <a:latin typeface="Franklin Gothic Book"/>
              </a:rPr>
              <a:t>Recirculating Planar Magnetrons</a:t>
            </a:r>
            <a:endParaRPr/>
          </a:p>
        </p:txBody>
      </p:sp>
      <p:sp>
        <p:nvSpPr>
          <p:cNvPr id="194" name="TextShape 2"/>
          <p:cNvSpPr txBox="1"/>
          <p:nvPr/>
        </p:nvSpPr>
        <p:spPr>
          <a:xfrm>
            <a:off x="718200" y="762120"/>
            <a:ext cx="7772040" cy="609120"/>
          </a:xfrm>
          <a:prstGeom prst="rect">
            <a:avLst/>
          </a:prstGeom>
        </p:spPr>
        <p:txBody>
          <a:bodyPr bIns="45000" lIns="90000" rIns="90000" tIns="45000"/>
          <a:p>
            <a:pPr algn="ctr"/>
            <a:r>
              <a:rPr lang="en-US">
                <a:solidFill>
                  <a:srgbClr val="9e3611"/>
                </a:solidFill>
              </a:rPr>
              <a:t>Recent Work: Mode Control Cathode</a:t>
            </a:r>
            <a:endParaRPr/>
          </a:p>
          <a:p>
            <a:endParaRPr/>
          </a:p>
        </p:txBody>
      </p:sp>
      <p:sp>
        <p:nvSpPr>
          <p:cNvPr id="195" name="CustomShape 3"/>
          <p:cNvSpPr/>
          <p:nvPr/>
        </p:nvSpPr>
        <p:spPr>
          <a:xfrm>
            <a:off x="914400" y="4929840"/>
            <a:ext cx="7083000" cy="2786760"/>
          </a:xfrm>
          <a:prstGeom prst="rect">
            <a:avLst/>
          </a:prstGeom>
        </p:spPr>
        <p:txBody>
          <a:bodyPr bIns="45000" lIns="90000" rIns="90000" tIns="45000"/>
          <a:p>
            <a:r>
              <a:rPr b="1" lang="en-US" sz="2300">
                <a:solidFill>
                  <a:srgbClr val="000000"/>
                </a:solidFill>
                <a:latin typeface="Perpetua"/>
              </a:rPr>
              <a:t>Experimental MCC</a:t>
            </a:r>
            <a:endParaRPr/>
          </a:p>
          <a:p>
            <a:pPr lvl="1">
              <a:buSzPct val="45000"/>
              <a:buFont typeface="Arial"/>
              <a:buChar char="•"/>
            </a:pPr>
            <a:r>
              <a:rPr lang="en-US" sz="2200">
                <a:solidFill>
                  <a:srgbClr val="000000"/>
                </a:solidFill>
                <a:latin typeface="Perpetua"/>
              </a:rPr>
              <a:t>5 periodically spaced 2.2cm OD rods</a:t>
            </a:r>
            <a:endParaRPr/>
          </a:p>
          <a:p>
            <a:pPr lvl="1">
              <a:buSzPct val="45000"/>
              <a:buFont typeface="Arial"/>
              <a:buChar char="•"/>
            </a:pPr>
            <a:r>
              <a:rPr lang="en-US" sz="2200">
                <a:solidFill>
                  <a:srgbClr val="000000"/>
                </a:solidFill>
                <a:latin typeface="Perpetua"/>
              </a:rPr>
              <a:t>3.8 cm apart (matching vane-cavity spacing)</a:t>
            </a:r>
            <a:endParaRPr/>
          </a:p>
          <a:p>
            <a:pPr lvl="1">
              <a:buSzPct val="45000"/>
              <a:buFont typeface="Arial"/>
              <a:buChar char="•"/>
            </a:pPr>
            <a:r>
              <a:rPr lang="en-US" sz="2200">
                <a:solidFill>
                  <a:srgbClr val="000000"/>
                </a:solidFill>
                <a:latin typeface="Perpetua"/>
              </a:rPr>
              <a:t>3.34cm AK gap</a:t>
            </a:r>
            <a:endParaRPr/>
          </a:p>
          <a:p>
            <a:pPr lvl="1">
              <a:buSzPct val="45000"/>
              <a:buFont typeface="Arial"/>
              <a:buChar char="•"/>
            </a:pPr>
            <a:r>
              <a:rPr lang="en-US" sz="2200">
                <a:solidFill>
                  <a:srgbClr val="000000"/>
                </a:solidFill>
                <a:latin typeface="Perpetua"/>
              </a:rPr>
              <a:t>Phase locking is evident in some cases</a:t>
            </a:r>
            <a:endParaRPr/>
          </a:p>
          <a:p>
            <a:endParaRPr/>
          </a:p>
          <a:p>
            <a:endParaRPr/>
          </a:p>
        </p:txBody>
      </p:sp>
      <p:sp>
        <p:nvSpPr>
          <p:cNvPr id="196" name="CustomShape 4"/>
          <p:cNvSpPr/>
          <p:nvPr/>
        </p:nvSpPr>
        <p:spPr>
          <a:xfrm>
            <a:off x="155520" y="-2141640"/>
            <a:ext cx="3943080" cy="4466880"/>
          </a:xfrm>
          <a:prstGeom prst="rect">
            <a:avLst/>
          </a:prstGeom>
        </p:spPr>
      </p:sp>
      <p:pic>
        <p:nvPicPr>
          <p:cNvPr descr="" id="197" name="Picture 3"/>
          <p:cNvPicPr/>
          <p:nvPr/>
        </p:nvPicPr>
        <p:blipFill>
          <a:blip r:embed="rId1"/>
          <a:stretch>
            <a:fillRect/>
          </a:stretch>
        </p:blipFill>
        <p:spPr>
          <a:xfrm>
            <a:off x="4724280" y="1813680"/>
            <a:ext cx="3079080" cy="2741760"/>
          </a:xfrm>
          <a:prstGeom prst="rect">
            <a:avLst/>
          </a:prstGeom>
        </p:spPr>
      </p:pic>
      <p:pic>
        <p:nvPicPr>
          <p:cNvPr descr="" id="198" name="Picture 7"/>
          <p:cNvPicPr/>
          <p:nvPr/>
        </p:nvPicPr>
        <p:blipFill>
          <a:blip r:embed="rId2"/>
          <a:stretch>
            <a:fillRect/>
          </a:stretch>
        </p:blipFill>
        <p:spPr>
          <a:xfrm>
            <a:off x="1066680" y="1813680"/>
            <a:ext cx="2361960" cy="2673720"/>
          </a:xfrm>
          <a:prstGeom prst="rect">
            <a:avLst/>
          </a:prstGeom>
        </p:spPr>
      </p:pic>
    </p:spTree>
  </p:cSld>
</p:sld>
</file>

<file path=ppt/slides/slide2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99" name="TextShape 1"/>
          <p:cNvSpPr txBox="1"/>
          <p:nvPr/>
        </p:nvSpPr>
        <p:spPr>
          <a:xfrm>
            <a:off x="914400" y="76320"/>
            <a:ext cx="7772040" cy="1309320"/>
          </a:xfrm>
          <a:prstGeom prst="rect">
            <a:avLst/>
          </a:prstGeom>
        </p:spPr>
        <p:txBody>
          <a:bodyPr bIns="45000" lIns="90000" rIns="90000" tIns="45000"/>
          <a:p>
            <a:pPr algn="ctr"/>
            <a:r>
              <a:rPr lang="en-US" sz="4000">
                <a:solidFill>
                  <a:srgbClr val="696464"/>
                </a:solidFill>
                <a:latin typeface="Franklin Gothic Book"/>
              </a:rPr>
              <a:t>Recirculating Planar Magnetrons</a:t>
            </a:r>
            <a:endParaRPr/>
          </a:p>
        </p:txBody>
      </p:sp>
      <p:sp>
        <p:nvSpPr>
          <p:cNvPr id="200" name="TextShape 2"/>
          <p:cNvSpPr txBox="1"/>
          <p:nvPr/>
        </p:nvSpPr>
        <p:spPr>
          <a:xfrm>
            <a:off x="718200" y="762120"/>
            <a:ext cx="7772040" cy="609120"/>
          </a:xfrm>
          <a:prstGeom prst="rect">
            <a:avLst/>
          </a:prstGeom>
        </p:spPr>
        <p:txBody>
          <a:bodyPr bIns="45000" lIns="90000" rIns="90000" tIns="45000"/>
          <a:p>
            <a:pPr algn="ctr"/>
            <a:r>
              <a:rPr lang="en-US">
                <a:solidFill>
                  <a:srgbClr val="9e3611"/>
                </a:solidFill>
              </a:rPr>
              <a:t>Recent Work: Mode Control Cathode</a:t>
            </a:r>
            <a:endParaRPr/>
          </a:p>
          <a:p>
            <a:endParaRPr/>
          </a:p>
        </p:txBody>
      </p:sp>
      <p:sp>
        <p:nvSpPr>
          <p:cNvPr id="201" name="CustomShape 3"/>
          <p:cNvSpPr/>
          <p:nvPr/>
        </p:nvSpPr>
        <p:spPr>
          <a:xfrm>
            <a:off x="155520" y="-2141640"/>
            <a:ext cx="3943080" cy="4466880"/>
          </a:xfrm>
          <a:prstGeom prst="rect">
            <a:avLst/>
          </a:prstGeom>
        </p:spPr>
      </p:sp>
      <p:sp>
        <p:nvSpPr>
          <p:cNvPr id="202" name="CustomShape 4"/>
          <p:cNvSpPr/>
          <p:nvPr/>
        </p:nvSpPr>
        <p:spPr>
          <a:xfrm>
            <a:off x="1584720" y="1512720"/>
            <a:ext cx="1218960" cy="364680"/>
          </a:xfrm>
          <a:prstGeom prst="rect">
            <a:avLst/>
          </a:prstGeom>
        </p:spPr>
        <p:txBody>
          <a:bodyPr bIns="45000" lIns="90000" rIns="90000" tIns="45000"/>
          <a:p>
            <a:r>
              <a:rPr lang="en-US"/>
              <a:t>Top B-dot</a:t>
            </a:r>
            <a:endParaRPr/>
          </a:p>
        </p:txBody>
      </p:sp>
      <p:sp>
        <p:nvSpPr>
          <p:cNvPr id="203" name="Line 5"/>
          <p:cNvSpPr/>
          <p:nvPr/>
        </p:nvSpPr>
        <p:spPr>
          <a:xfrm>
            <a:off x="1066680" y="1688400"/>
            <a:ext cx="396720" cy="0"/>
          </a:xfrm>
          <a:prstGeom prst="line">
            <a:avLst/>
          </a:prstGeom>
          <a:ln w="25560">
            <a:solidFill>
              <a:srgbClr val="00b050"/>
            </a:solidFill>
            <a:round/>
          </a:ln>
        </p:spPr>
      </p:sp>
      <p:sp>
        <p:nvSpPr>
          <p:cNvPr id="204" name="CustomShape 6"/>
          <p:cNvSpPr/>
          <p:nvPr/>
        </p:nvSpPr>
        <p:spPr>
          <a:xfrm>
            <a:off x="3366000" y="1512720"/>
            <a:ext cx="1599840" cy="364680"/>
          </a:xfrm>
          <a:prstGeom prst="rect">
            <a:avLst/>
          </a:prstGeom>
        </p:spPr>
        <p:txBody>
          <a:bodyPr bIns="45000" lIns="90000" rIns="90000" tIns="45000"/>
          <a:p>
            <a:r>
              <a:rPr lang="en-US"/>
              <a:t>Bottom B-dot</a:t>
            </a:r>
            <a:endParaRPr/>
          </a:p>
        </p:txBody>
      </p:sp>
      <p:sp>
        <p:nvSpPr>
          <p:cNvPr id="205" name="Line 7"/>
          <p:cNvSpPr/>
          <p:nvPr/>
        </p:nvSpPr>
        <p:spPr>
          <a:xfrm>
            <a:off x="2968920" y="1697040"/>
            <a:ext cx="396720" cy="0"/>
          </a:xfrm>
          <a:prstGeom prst="line">
            <a:avLst/>
          </a:prstGeom>
          <a:ln w="25560">
            <a:solidFill>
              <a:srgbClr val="0070c0"/>
            </a:solidFill>
            <a:round/>
          </a:ln>
        </p:spPr>
      </p:sp>
      <p:pic>
        <p:nvPicPr>
          <p:cNvPr descr="" id="206" name="Picture 2"/>
          <p:cNvPicPr/>
          <p:nvPr/>
        </p:nvPicPr>
        <p:blipFill>
          <a:blip r:embed="rId1"/>
          <a:stretch>
            <a:fillRect/>
          </a:stretch>
        </p:blipFill>
        <p:spPr>
          <a:xfrm>
            <a:off x="5257800" y="1828800"/>
            <a:ext cx="3733560" cy="1957680"/>
          </a:xfrm>
          <a:prstGeom prst="rect">
            <a:avLst/>
          </a:prstGeom>
        </p:spPr>
      </p:pic>
      <p:pic>
        <p:nvPicPr>
          <p:cNvPr descr="" id="207" name="Picture 8"/>
          <p:cNvPicPr/>
          <p:nvPr/>
        </p:nvPicPr>
        <p:blipFill>
          <a:blip r:embed="rId2"/>
          <a:stretch>
            <a:fillRect/>
          </a:stretch>
        </p:blipFill>
        <p:spPr>
          <a:xfrm>
            <a:off x="228600" y="1935000"/>
            <a:ext cx="5296320" cy="4167000"/>
          </a:xfrm>
          <a:prstGeom prst="rect">
            <a:avLst/>
          </a:prstGeom>
        </p:spPr>
      </p:pic>
      <p:pic>
        <p:nvPicPr>
          <p:cNvPr descr="" id="208" name="Picture 16"/>
          <p:cNvPicPr/>
          <p:nvPr/>
        </p:nvPicPr>
        <p:blipFill>
          <a:blip r:embed="rId3"/>
          <a:stretch>
            <a:fillRect/>
          </a:stretch>
        </p:blipFill>
        <p:spPr>
          <a:xfrm>
            <a:off x="5416560" y="3980880"/>
            <a:ext cx="3556800" cy="2121120"/>
          </a:xfrm>
          <a:prstGeom prst="rect">
            <a:avLst/>
          </a:prstGeom>
        </p:spPr>
      </p:pic>
      <p:cxnSp>
        <p:nvCxnSpPr>
          <p:cNvPr id="209" name="Line 8"/>
          <p:cNvCxnSpPr/>
          <p:nvPr/>
        </p:nvCxnSpPr>
        <p:spPr>
          <a:xfrm>
            <a:off x="4419360" y="4495680"/>
            <a:ext cx="360" cy="305280"/>
          </a:xfrm>
          <a:prstGeom prst="straightConnector1">
            <a:avLst/>
          </a:prstGeom>
          <a:ln w="22320">
            <a:solidFill>
              <a:srgbClr val="ff0000"/>
            </a:solidFill>
            <a:round/>
            <a:tailEnd len="med" type="triangle" w="med"/>
          </a:ln>
        </p:spPr>
      </p:cxnSp>
      <p:sp>
        <p:nvSpPr>
          <p:cNvPr id="210" name="CustomShape 9"/>
          <p:cNvSpPr/>
          <p:nvPr/>
        </p:nvSpPr>
        <p:spPr>
          <a:xfrm>
            <a:off x="3472200" y="4165560"/>
            <a:ext cx="2152800" cy="364680"/>
          </a:xfrm>
          <a:prstGeom prst="rect">
            <a:avLst/>
          </a:prstGeom>
        </p:spPr>
        <p:txBody>
          <a:bodyPr bIns="45000" lIns="90000" rIns="90000" tIns="45000"/>
          <a:p>
            <a:r>
              <a:rPr lang="en-US">
                <a:solidFill>
                  <a:srgbClr val="ff0000"/>
                </a:solidFill>
                <a:latin typeface="Perpetua"/>
              </a:rPr>
              <a:t>Locked π-mode</a:t>
            </a:r>
            <a:endParaRPr/>
          </a:p>
        </p:txBody>
      </p:sp>
      <p:sp>
        <p:nvSpPr>
          <p:cNvPr id="211" name="CustomShape 10"/>
          <p:cNvSpPr/>
          <p:nvPr/>
        </p:nvSpPr>
        <p:spPr>
          <a:xfrm>
            <a:off x="6048000" y="1520280"/>
            <a:ext cx="2152800" cy="639000"/>
          </a:xfrm>
          <a:prstGeom prst="rect">
            <a:avLst/>
          </a:prstGeom>
        </p:spPr>
        <p:txBody>
          <a:bodyPr bIns="45000" lIns="90000" rIns="90000" tIns="45000"/>
          <a:p>
            <a:r>
              <a:rPr lang="en-US">
                <a:solidFill>
                  <a:srgbClr val="ff0000"/>
                </a:solidFill>
                <a:latin typeface="Perpetua"/>
              </a:rPr>
              <a:t>π-mode – Raw Data</a:t>
            </a:r>
            <a:endParaRPr/>
          </a:p>
        </p:txBody>
      </p:sp>
      <p:sp>
        <p:nvSpPr>
          <p:cNvPr id="212" name="CustomShape 11"/>
          <p:cNvSpPr/>
          <p:nvPr/>
        </p:nvSpPr>
        <p:spPr>
          <a:xfrm>
            <a:off x="6222960" y="3796200"/>
            <a:ext cx="2152800" cy="364680"/>
          </a:xfrm>
          <a:prstGeom prst="rect">
            <a:avLst/>
          </a:prstGeom>
        </p:spPr>
        <p:txBody>
          <a:bodyPr bIns="45000" lIns="90000" rIns="90000" tIns="45000"/>
          <a:p>
            <a:r>
              <a:rPr lang="en-US">
                <a:solidFill>
                  <a:srgbClr val="ff0000"/>
                </a:solidFill>
                <a:latin typeface="Perpetua"/>
              </a:rPr>
              <a:t>π-mode – FFT</a:t>
            </a:r>
            <a:endParaRPr/>
          </a:p>
        </p:txBody>
      </p:sp>
    </p:spTree>
  </p:cSld>
</p:sld>
</file>

<file path=ppt/slides/slide2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213" name="Picture 1"/>
          <p:cNvPicPr/>
          <p:nvPr/>
        </p:nvPicPr>
        <p:blipFill>
          <a:blip r:embed="rId1"/>
          <a:stretch>
            <a:fillRect/>
          </a:stretch>
        </p:blipFill>
        <p:spPr>
          <a:xfrm>
            <a:off x="3814920" y="1897920"/>
            <a:ext cx="5108400" cy="1933200"/>
          </a:xfrm>
          <a:prstGeom prst="rect">
            <a:avLst/>
          </a:prstGeom>
        </p:spPr>
      </p:pic>
      <p:pic>
        <p:nvPicPr>
          <p:cNvPr descr="" id="214" name="Picture 2"/>
          <p:cNvPicPr/>
          <p:nvPr/>
        </p:nvPicPr>
        <p:blipFill>
          <a:blip r:embed="rId2"/>
          <a:stretch>
            <a:fillRect/>
          </a:stretch>
        </p:blipFill>
        <p:spPr>
          <a:xfrm>
            <a:off x="3819600" y="4279320"/>
            <a:ext cx="5108400" cy="1839600"/>
          </a:xfrm>
          <a:prstGeom prst="rect">
            <a:avLst/>
          </a:prstGeom>
        </p:spPr>
      </p:pic>
      <p:sp>
        <p:nvSpPr>
          <p:cNvPr id="215" name="CustomShape 1"/>
          <p:cNvSpPr/>
          <p:nvPr/>
        </p:nvSpPr>
        <p:spPr>
          <a:xfrm>
            <a:off x="4462560" y="106200"/>
            <a:ext cx="218520" cy="244080"/>
          </a:xfrm>
          <a:prstGeom prst="rect">
            <a:avLst/>
          </a:prstGeom>
        </p:spPr>
        <p:txBody>
          <a:bodyPr anchor="ctr" wrap="none"/>
          <a:p>
            <a:pPr>
              <a:lnSpc>
                <a:spcPct val="100000"/>
              </a:lnSpc>
            </a:pPr>
            <a:r>
              <a:rPr lang="en-US" sz="1000">
                <a:solidFill>
                  <a:srgbClr val="000000"/>
                </a:solidFill>
                <a:latin typeface="Arial"/>
                <a:ea typeface="Calibri"/>
              </a:rPr>
              <a:t> </a:t>
            </a:r>
            <a:endParaRPr/>
          </a:p>
        </p:txBody>
      </p:sp>
      <p:sp>
        <p:nvSpPr>
          <p:cNvPr id="216" name="TextShape 2"/>
          <p:cNvSpPr txBox="1"/>
          <p:nvPr/>
        </p:nvSpPr>
        <p:spPr>
          <a:xfrm>
            <a:off x="419040" y="685800"/>
            <a:ext cx="7772040" cy="609120"/>
          </a:xfrm>
          <a:prstGeom prst="rect">
            <a:avLst/>
          </a:prstGeom>
        </p:spPr>
        <p:txBody>
          <a:bodyPr bIns="45000" lIns="90000" rIns="90000" tIns="45000"/>
          <a:p>
            <a:pPr algn="ctr"/>
            <a:r>
              <a:rPr lang="en-US">
                <a:solidFill>
                  <a:srgbClr val="9e3611"/>
                </a:solidFill>
              </a:rPr>
              <a:t>Future Work:  Axial Extraction</a:t>
            </a:r>
            <a:endParaRPr/>
          </a:p>
          <a:p>
            <a:endParaRPr/>
          </a:p>
        </p:txBody>
      </p:sp>
      <p:sp>
        <p:nvSpPr>
          <p:cNvPr id="217" name="TextShape 3"/>
          <p:cNvSpPr txBox="1"/>
          <p:nvPr/>
        </p:nvSpPr>
        <p:spPr>
          <a:xfrm>
            <a:off x="838080" y="-380880"/>
            <a:ext cx="7772040" cy="1309320"/>
          </a:xfrm>
          <a:prstGeom prst="rect">
            <a:avLst/>
          </a:prstGeom>
        </p:spPr>
        <p:txBody>
          <a:bodyPr bIns="45000" lIns="90000" rIns="90000" tIns="45000"/>
          <a:p>
            <a:r>
              <a:rPr lang="en-US" sz="4000">
                <a:solidFill>
                  <a:srgbClr val="696464"/>
                </a:solidFill>
                <a:latin typeface="Franklin Gothic Book"/>
              </a:rPr>
              <a:t>Recirculating Planar Magnetrons</a:t>
            </a:r>
            <a:endParaRPr/>
          </a:p>
        </p:txBody>
      </p:sp>
      <p:sp>
        <p:nvSpPr>
          <p:cNvPr id="218" name="CustomShape 4"/>
          <p:cNvSpPr/>
          <p:nvPr/>
        </p:nvSpPr>
        <p:spPr>
          <a:xfrm>
            <a:off x="304920" y="1924920"/>
            <a:ext cx="3352320" cy="5302440"/>
          </a:xfrm>
          <a:prstGeom prst="rect">
            <a:avLst/>
          </a:prstGeom>
        </p:spPr>
        <p:txBody>
          <a:bodyPr bIns="45000" lIns="90000" rIns="90000" tIns="45000"/>
          <a:p>
            <a:pPr>
              <a:buSzPct val="45000"/>
              <a:buFont typeface="Arial"/>
              <a:buChar char="•"/>
            </a:pPr>
            <a:r>
              <a:rPr lang="en-US">
                <a:solidFill>
                  <a:srgbClr val="000000"/>
                </a:solidFill>
                <a:latin typeface="Perpetua"/>
              </a:rPr>
              <a:t>Based off the slotted waveguide antenna [greenwood patent]</a:t>
            </a:r>
            <a:endParaRPr/>
          </a:p>
          <a:p>
            <a:endParaRPr/>
          </a:p>
          <a:p>
            <a:pPr>
              <a:buSzPct val="45000"/>
              <a:buFont typeface="Arial"/>
              <a:buChar char="•"/>
            </a:pPr>
            <a:r>
              <a:rPr lang="en-US">
                <a:solidFill>
                  <a:srgbClr val="000000"/>
                </a:solidFill>
                <a:latin typeface="Perpetua"/>
              </a:rPr>
              <a:t>Ridged waveguides allow for smaller guided wavelengths and higher efficiency.</a:t>
            </a:r>
            <a:endParaRPr/>
          </a:p>
          <a:p>
            <a:endParaRPr/>
          </a:p>
          <a:p>
            <a:pPr>
              <a:buSzPct val="45000"/>
              <a:buFont typeface="Arial"/>
              <a:buChar char="•"/>
            </a:pPr>
            <a:r>
              <a:rPr lang="en-US">
                <a:solidFill>
                  <a:srgbClr val="000000"/>
                </a:solidFill>
                <a:latin typeface="Perpetua"/>
              </a:rPr>
              <a:t>Pulsed Bias : 300kV</a:t>
            </a:r>
            <a:endParaRPr/>
          </a:p>
          <a:p>
            <a:pPr>
              <a:buSzPct val="45000"/>
              <a:buFont typeface="Arial"/>
              <a:buChar char="•"/>
            </a:pPr>
            <a:r>
              <a:rPr lang="en-US">
                <a:solidFill>
                  <a:srgbClr val="000000"/>
                </a:solidFill>
                <a:latin typeface="Perpetua"/>
              </a:rPr>
              <a:t>Axial Magnetic Field: 0.13T</a:t>
            </a:r>
            <a:endParaRPr/>
          </a:p>
          <a:p>
            <a:pPr>
              <a:buSzPct val="45000"/>
              <a:buFont typeface="Arial"/>
              <a:buChar char="•"/>
            </a:pPr>
            <a:r>
              <a:rPr lang="en-US">
                <a:solidFill>
                  <a:srgbClr val="000000"/>
                </a:solidFill>
                <a:latin typeface="Perpetua"/>
              </a:rPr>
              <a:t>Diode Current: 3kA</a:t>
            </a:r>
            <a:endParaRPr/>
          </a:p>
          <a:p>
            <a:pPr>
              <a:buSzPct val="45000"/>
              <a:buFont typeface="Arial"/>
              <a:buChar char="•"/>
            </a:pPr>
            <a:r>
              <a:rPr lang="en-US">
                <a:solidFill>
                  <a:srgbClr val="000000"/>
                </a:solidFill>
                <a:latin typeface="Perpetua"/>
              </a:rPr>
              <a:t>Operating Frequency: 2.2GHz</a:t>
            </a:r>
            <a:endParaRPr/>
          </a:p>
          <a:p>
            <a:pPr>
              <a:buSzPct val="45000"/>
              <a:buFont typeface="Arial"/>
              <a:buChar char="•"/>
            </a:pPr>
            <a:r>
              <a:rPr lang="en-US">
                <a:solidFill>
                  <a:srgbClr val="000000"/>
                </a:solidFill>
                <a:latin typeface="Perpetua"/>
              </a:rPr>
              <a:t>Output power: 400MW</a:t>
            </a:r>
            <a:endParaRPr/>
          </a:p>
          <a:p>
            <a:pPr>
              <a:buSzPct val="45000"/>
              <a:buFont typeface="Arial"/>
              <a:buChar char="•"/>
            </a:pPr>
            <a:r>
              <a:rPr lang="en-US">
                <a:solidFill>
                  <a:srgbClr val="000000"/>
                </a:solidFill>
                <a:latin typeface="Perpetua"/>
              </a:rPr>
              <a:t>Efficiency: 45%</a:t>
            </a:r>
            <a:endParaRPr/>
          </a:p>
          <a:p>
            <a:endParaRPr/>
          </a:p>
          <a:p>
            <a:endParaRPr/>
          </a:p>
        </p:txBody>
      </p:sp>
      <p:sp>
        <p:nvSpPr>
          <p:cNvPr id="219" name="CustomShape 5"/>
          <p:cNvSpPr/>
          <p:nvPr/>
        </p:nvSpPr>
        <p:spPr>
          <a:xfrm>
            <a:off x="419040" y="1381320"/>
            <a:ext cx="4152600" cy="821880"/>
          </a:xfrm>
          <a:prstGeom prst="rect">
            <a:avLst/>
          </a:prstGeom>
        </p:spPr>
        <p:txBody>
          <a:bodyPr bIns="45000" lIns="90000" rIns="90000" tIns="45000"/>
          <a:p>
            <a:r>
              <a:rPr b="1" lang="en-US" sz="2400">
                <a:solidFill>
                  <a:srgbClr val="000000"/>
                </a:solidFill>
                <a:latin typeface="Perpetua"/>
              </a:rPr>
              <a:t>Axial Extraction (Hoff et. al)</a:t>
            </a:r>
            <a:endParaRPr/>
          </a:p>
        </p:txBody>
      </p:sp>
    </p:spTree>
  </p:cSld>
</p:sld>
</file>

<file path=ppt/slides/slide2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20" name="TextShape 1"/>
          <p:cNvSpPr txBox="1"/>
          <p:nvPr/>
        </p:nvSpPr>
        <p:spPr>
          <a:xfrm>
            <a:off x="457200" y="1371600"/>
            <a:ext cx="7238520" cy="10692000"/>
          </a:xfrm>
          <a:prstGeom prst="rect">
            <a:avLst/>
          </a:prstGeom>
        </p:spPr>
        <p:txBody>
          <a:bodyPr bIns="45000" lIns="90000" rIns="90000" tIns="45000"/>
          <a:p>
            <a:pPr>
              <a:buSzPct val="45000"/>
              <a:buFont typeface="Arial"/>
              <a:buChar char="•"/>
            </a:pPr>
            <a:r>
              <a:rPr lang="en-US"/>
              <a:t>RPM experiments are currently underway at UM on MELBA @ -300 kV, 1-10 kA, 0.2-0.7 microsecond, 0.18-0.22T </a:t>
            </a:r>
            <a:endParaRPr/>
          </a:p>
          <a:p>
            <a:endParaRPr/>
          </a:p>
          <a:p>
            <a:pPr>
              <a:buSzPct val="45000"/>
              <a:buFont typeface="Arial"/>
              <a:buChar char="•"/>
            </a:pPr>
            <a:r>
              <a:rPr lang="en-US"/>
              <a:t>~100 recorded  shots with observed microwave oscillation in the vicinity of π-mode frequencies were measured (0.97-1.01 GHz )</a:t>
            </a:r>
            <a:endParaRPr/>
          </a:p>
          <a:p>
            <a:endParaRPr/>
          </a:p>
          <a:p>
            <a:pPr lvl="1">
              <a:buSzPct val="45000"/>
              <a:buFont typeface="Arial"/>
              <a:buChar char="•"/>
            </a:pPr>
            <a:r>
              <a:rPr lang="en-US" sz="2300"/>
              <a:t>50-300ns microwave pulse length</a:t>
            </a:r>
            <a:endParaRPr/>
          </a:p>
          <a:p>
            <a:pPr lvl="1">
              <a:buSzPct val="45000"/>
              <a:buFont typeface="Arial"/>
              <a:buChar char="•"/>
            </a:pPr>
            <a:r>
              <a:rPr lang="en-US" sz="2300"/>
              <a:t>2-10kA emitted beam current</a:t>
            </a:r>
            <a:endParaRPr/>
          </a:p>
          <a:p>
            <a:pPr lvl="1">
              <a:buSzPct val="45000"/>
              <a:buFont typeface="Arial"/>
              <a:buChar char="•"/>
            </a:pPr>
            <a:r>
              <a:rPr lang="en-US" sz="2300"/>
              <a:t>B-dot probes validated frequency/phase</a:t>
            </a:r>
            <a:endParaRPr/>
          </a:p>
          <a:p>
            <a:endParaRPr/>
          </a:p>
          <a:p>
            <a:pPr>
              <a:buSzPct val="45000"/>
              <a:buFont typeface="Arial"/>
              <a:buChar char="•"/>
            </a:pPr>
            <a:r>
              <a:rPr lang="en-US" sz="2300"/>
              <a:t>Mode Control Cathode has been shown, in simulation, to:</a:t>
            </a:r>
            <a:endParaRPr/>
          </a:p>
          <a:p>
            <a:pPr lvl="1">
              <a:buSzPct val="45000"/>
              <a:buFont typeface="Arial"/>
              <a:buChar char="•"/>
            </a:pPr>
            <a:r>
              <a:rPr lang="en-US" sz="2300"/>
              <a:t>Increase cross-oscillator communication </a:t>
            </a:r>
            <a:endParaRPr/>
          </a:p>
          <a:p>
            <a:pPr lvl="1">
              <a:buSzPct val="45000"/>
              <a:buFont typeface="Arial"/>
              <a:buChar char="•"/>
            </a:pPr>
            <a:r>
              <a:rPr lang="en-US" sz="2300"/>
              <a:t>Support phase locking</a:t>
            </a:r>
            <a:endParaRPr/>
          </a:p>
          <a:p>
            <a:pPr lvl="1">
              <a:buSzPct val="45000"/>
              <a:buFont typeface="Arial"/>
              <a:buChar char="•"/>
            </a:pPr>
            <a:r>
              <a:rPr lang="en-US" sz="2300"/>
              <a:t>Increase mode separation</a:t>
            </a:r>
            <a:endParaRPr/>
          </a:p>
          <a:p>
            <a:pPr lvl="1">
              <a:buSzPct val="45000"/>
              <a:buFont typeface="Arial"/>
              <a:buChar char="•"/>
            </a:pPr>
            <a:r>
              <a:rPr lang="en-US" sz="2300"/>
              <a:t>Reduce start-oscillation time</a:t>
            </a:r>
            <a:endParaRPr/>
          </a:p>
          <a:p>
            <a:endParaRPr/>
          </a:p>
          <a:p>
            <a:pPr>
              <a:buSzPct val="45000"/>
              <a:buFont typeface="Arial"/>
              <a:buChar char="•"/>
            </a:pPr>
            <a:r>
              <a:rPr lang="en-US" sz="2300"/>
              <a:t>Experiments on the Mode Control Cathode are underway</a:t>
            </a:r>
            <a:endParaRPr/>
          </a:p>
        </p:txBody>
      </p:sp>
      <p:sp>
        <p:nvSpPr>
          <p:cNvPr id="221" name="TextShape 2"/>
          <p:cNvSpPr txBox="1"/>
          <p:nvPr/>
        </p:nvSpPr>
        <p:spPr>
          <a:xfrm>
            <a:off x="914400" y="-304920"/>
            <a:ext cx="7772040" cy="1309320"/>
          </a:xfrm>
          <a:prstGeom prst="rect">
            <a:avLst/>
          </a:prstGeom>
        </p:spPr>
        <p:txBody>
          <a:bodyPr bIns="45000" lIns="90000" rIns="90000" tIns="45000"/>
          <a:p>
            <a:r>
              <a:rPr lang="en-US" sz="4000">
                <a:solidFill>
                  <a:srgbClr val="696464"/>
                </a:solidFill>
                <a:latin typeface="Franklin Gothic Book"/>
              </a:rPr>
              <a:t>Recirculating Planar Magnetrons</a:t>
            </a:r>
            <a:endParaRPr/>
          </a:p>
        </p:txBody>
      </p:sp>
      <p:sp>
        <p:nvSpPr>
          <p:cNvPr id="222" name="CustomShape 3"/>
          <p:cNvSpPr/>
          <p:nvPr/>
        </p:nvSpPr>
        <p:spPr>
          <a:xfrm>
            <a:off x="685800" y="868320"/>
            <a:ext cx="7772040" cy="956160"/>
          </a:xfrm>
          <a:prstGeom prst="rect">
            <a:avLst/>
          </a:prstGeom>
        </p:spPr>
        <p:txBody>
          <a:bodyPr bIns="45000" lIns="90000" rIns="90000" tIns="45000"/>
          <a:p>
            <a:pPr algn="ctr"/>
            <a:r>
              <a:rPr lang="en-US" sz="2600">
                <a:solidFill>
                  <a:srgbClr val="9e3611"/>
                </a:solidFill>
                <a:latin typeface="Perpetua"/>
              </a:rPr>
              <a:t>Conclusions</a:t>
            </a:r>
            <a:endParaRPr/>
          </a:p>
          <a:p>
            <a:endParaRPr/>
          </a:p>
        </p:txBody>
      </p:sp>
    </p:spTree>
  </p:cSld>
</p:sld>
</file>

<file path=ppt/slides/slide2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23" name="CustomShape 1"/>
          <p:cNvSpPr/>
          <p:nvPr/>
        </p:nvSpPr>
        <p:spPr>
          <a:xfrm>
            <a:off x="838080" y="1447920"/>
            <a:ext cx="7772040" cy="9886680"/>
          </a:xfrm>
          <a:prstGeom prst="rect">
            <a:avLst/>
          </a:prstGeom>
        </p:spPr>
        <p:txBody>
          <a:bodyPr bIns="45000" lIns="90000" rIns="90000" tIns="45000"/>
          <a:p>
            <a:endParaRPr/>
          </a:p>
          <a:p>
            <a:pPr>
              <a:buSzPct val="45000"/>
              <a:buFont typeface="Arial"/>
              <a:buChar char="•"/>
            </a:pPr>
            <a:r>
              <a:rPr lang="en-US" sz="2500">
                <a:solidFill>
                  <a:srgbClr val="000000"/>
                </a:solidFill>
                <a:latin typeface="Perpetua"/>
              </a:rPr>
              <a:t>Finish parameter sweeps of magnetic field for the MCC</a:t>
            </a:r>
            <a:endParaRPr/>
          </a:p>
          <a:p>
            <a:endParaRPr/>
          </a:p>
          <a:p>
            <a:pPr lvl="1">
              <a:buSzPct val="45000"/>
              <a:buFont typeface="Arial"/>
              <a:buChar char="•"/>
            </a:pPr>
            <a:r>
              <a:rPr lang="en-US" sz="2500">
                <a:solidFill>
                  <a:srgbClr val="000000"/>
                </a:solidFill>
                <a:latin typeface="Perpetua"/>
              </a:rPr>
              <a:t>B-dot probes will diagnose locking between oscillators</a:t>
            </a:r>
            <a:endParaRPr/>
          </a:p>
          <a:p>
            <a:endParaRPr/>
          </a:p>
          <a:p>
            <a:pPr>
              <a:buSzPct val="45000"/>
              <a:buFont typeface="Arial"/>
              <a:buChar char="•"/>
            </a:pPr>
            <a:r>
              <a:rPr lang="en-US" sz="2500">
                <a:solidFill>
                  <a:srgbClr val="000000"/>
                </a:solidFill>
                <a:latin typeface="Perpetua"/>
              </a:rPr>
              <a:t>Adapt RPM slow wave structure and MCC design to optimize theoretical locking criteria </a:t>
            </a:r>
            <a:endParaRPr/>
          </a:p>
          <a:p>
            <a:endParaRPr/>
          </a:p>
          <a:p>
            <a:pPr lvl="1">
              <a:buSzPct val="45000"/>
              <a:buFont typeface="Arial"/>
              <a:buChar char="•"/>
            </a:pPr>
            <a:r>
              <a:rPr lang="en-US" sz="2500">
                <a:solidFill>
                  <a:srgbClr val="000000"/>
                </a:solidFill>
                <a:latin typeface="Perpetua"/>
              </a:rPr>
              <a:t>Smaller AK-gap</a:t>
            </a:r>
            <a:endParaRPr/>
          </a:p>
          <a:p>
            <a:pPr lvl="1">
              <a:buSzPct val="45000"/>
              <a:buFont typeface="Arial"/>
              <a:buChar char="•"/>
            </a:pPr>
            <a:r>
              <a:rPr lang="en-US" sz="2500">
                <a:solidFill>
                  <a:srgbClr val="000000"/>
                </a:solidFill>
                <a:latin typeface="Perpetua"/>
              </a:rPr>
              <a:t>Rectangular cross section for MCC rods</a:t>
            </a:r>
            <a:endParaRPr/>
          </a:p>
          <a:p>
            <a:endParaRPr/>
          </a:p>
          <a:p>
            <a:pPr>
              <a:buSzPct val="45000"/>
              <a:buFont typeface="Arial"/>
              <a:buChar char="•"/>
            </a:pPr>
            <a:r>
              <a:rPr lang="en-US" sz="2500">
                <a:solidFill>
                  <a:srgbClr val="000000"/>
                </a:solidFill>
                <a:latin typeface="Perpetua"/>
              </a:rPr>
              <a:t>Extraction system design and fabrication are anticipated for Spring/Summer 2013</a:t>
            </a:r>
            <a:endParaRPr/>
          </a:p>
          <a:p>
            <a:endParaRPr/>
          </a:p>
          <a:p>
            <a:endParaRPr/>
          </a:p>
          <a:p>
            <a:endParaRPr/>
          </a:p>
          <a:p>
            <a:endParaRPr/>
          </a:p>
          <a:p>
            <a:endParaRPr/>
          </a:p>
          <a:p>
            <a:endParaRPr/>
          </a:p>
          <a:p>
            <a:endParaRPr/>
          </a:p>
          <a:p>
            <a:endParaRPr/>
          </a:p>
          <a:p>
            <a:endParaRPr/>
          </a:p>
          <a:p>
            <a:endParaRPr/>
          </a:p>
          <a:p>
            <a:endParaRPr/>
          </a:p>
        </p:txBody>
      </p:sp>
      <p:sp>
        <p:nvSpPr>
          <p:cNvPr id="224" name="TextShape 2"/>
          <p:cNvSpPr txBox="1"/>
          <p:nvPr/>
        </p:nvSpPr>
        <p:spPr>
          <a:xfrm>
            <a:off x="419040" y="685800"/>
            <a:ext cx="7772040" cy="609120"/>
          </a:xfrm>
          <a:prstGeom prst="rect">
            <a:avLst/>
          </a:prstGeom>
        </p:spPr>
        <p:txBody>
          <a:bodyPr bIns="45000" lIns="90000" rIns="90000" tIns="45000"/>
          <a:p>
            <a:pPr algn="ctr"/>
            <a:r>
              <a:rPr lang="en-US">
                <a:solidFill>
                  <a:srgbClr val="9e3611"/>
                </a:solidFill>
              </a:rPr>
              <a:t>Future Work:  Objectives</a:t>
            </a:r>
            <a:endParaRPr/>
          </a:p>
          <a:p>
            <a:endParaRPr/>
          </a:p>
        </p:txBody>
      </p:sp>
      <p:sp>
        <p:nvSpPr>
          <p:cNvPr id="225" name="TextShape 3"/>
          <p:cNvSpPr txBox="1"/>
          <p:nvPr/>
        </p:nvSpPr>
        <p:spPr>
          <a:xfrm>
            <a:off x="838080" y="-380880"/>
            <a:ext cx="7772040" cy="1309320"/>
          </a:xfrm>
          <a:prstGeom prst="rect">
            <a:avLst/>
          </a:prstGeom>
        </p:spPr>
        <p:txBody>
          <a:bodyPr bIns="45000" lIns="90000" rIns="90000" tIns="45000"/>
          <a:p>
            <a:r>
              <a:rPr lang="en-US" sz="4000">
                <a:solidFill>
                  <a:srgbClr val="696464"/>
                </a:solidFill>
                <a:latin typeface="Franklin Gothic Book"/>
              </a:rPr>
              <a:t>Recirculating Planar Magnetrons</a:t>
            </a:r>
            <a:endParaRPr/>
          </a:p>
        </p:txBody>
      </p:sp>
      <p:sp>
        <p:nvSpPr>
          <p:cNvPr id="226" name="CustomShape 4"/>
          <p:cNvSpPr/>
          <p:nvPr/>
        </p:nvSpPr>
        <p:spPr>
          <a:xfrm>
            <a:off x="155520" y="-2141640"/>
            <a:ext cx="3943080" cy="4466880"/>
          </a:xfrm>
          <a:prstGeom prst="rect">
            <a:avLst/>
          </a:prstGeom>
        </p:spPr>
      </p:sp>
    </p:spTree>
  </p:cSld>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9" name="TextShape 1"/>
          <p:cNvSpPr txBox="1"/>
          <p:nvPr/>
        </p:nvSpPr>
        <p:spPr>
          <a:xfrm>
            <a:off x="838080" y="-304920"/>
            <a:ext cx="7772040" cy="1309320"/>
          </a:xfrm>
          <a:prstGeom prst="rect">
            <a:avLst/>
          </a:prstGeom>
        </p:spPr>
        <p:txBody>
          <a:bodyPr bIns="45000" lIns="90000" rIns="90000" tIns="45000"/>
          <a:p>
            <a:r>
              <a:rPr lang="en-US" sz="4000">
                <a:solidFill>
                  <a:srgbClr val="696464"/>
                </a:solidFill>
                <a:latin typeface="Franklin Gothic Book"/>
              </a:rPr>
              <a:t>Recirculating Planar Magnetrons1</a:t>
            </a:r>
            <a:endParaRPr/>
          </a:p>
        </p:txBody>
      </p:sp>
      <p:sp>
        <p:nvSpPr>
          <p:cNvPr id="40" name="TextShape 2"/>
          <p:cNvSpPr txBox="1"/>
          <p:nvPr/>
        </p:nvSpPr>
        <p:spPr>
          <a:xfrm>
            <a:off x="666000" y="762120"/>
            <a:ext cx="7772040" cy="609120"/>
          </a:xfrm>
          <a:prstGeom prst="rect">
            <a:avLst/>
          </a:prstGeom>
        </p:spPr>
        <p:txBody>
          <a:bodyPr bIns="45000" lIns="90000" rIns="90000" tIns="45000"/>
          <a:p>
            <a:pPr algn="ctr"/>
            <a:r>
              <a:rPr lang="en-US">
                <a:solidFill>
                  <a:srgbClr val="9e3611"/>
                </a:solidFill>
              </a:rPr>
              <a:t>Motivation: RPM Advantages</a:t>
            </a:r>
            <a:endParaRPr/>
          </a:p>
          <a:p>
            <a:endParaRPr/>
          </a:p>
        </p:txBody>
      </p:sp>
      <p:pic>
        <p:nvPicPr>
          <p:cNvPr descr="" id="41" name="Picture 4"/>
          <p:cNvPicPr/>
          <p:nvPr/>
        </p:nvPicPr>
        <p:blipFill>
          <a:blip r:embed="rId1"/>
          <a:stretch>
            <a:fillRect/>
          </a:stretch>
        </p:blipFill>
        <p:spPr>
          <a:xfrm>
            <a:off x="6619320" y="4305960"/>
            <a:ext cx="1740960" cy="1559520"/>
          </a:xfrm>
          <a:prstGeom prst="rect">
            <a:avLst/>
          </a:prstGeom>
        </p:spPr>
      </p:pic>
      <p:sp>
        <p:nvSpPr>
          <p:cNvPr id="42" name="CustomShape 3"/>
          <p:cNvSpPr/>
          <p:nvPr/>
        </p:nvSpPr>
        <p:spPr>
          <a:xfrm>
            <a:off x="5410080" y="5742720"/>
            <a:ext cx="3733560" cy="700200"/>
          </a:xfrm>
          <a:prstGeom prst="rect">
            <a:avLst/>
          </a:prstGeom>
        </p:spPr>
        <p:txBody>
          <a:bodyPr bIns="45000" lIns="90000" rIns="90000" tIns="45000"/>
          <a:p>
            <a:r>
              <a:rPr b="1" lang="en-US" sz="2000"/>
              <a:t>Conventional 12 vane magnetron </a:t>
            </a:r>
            <a:endParaRPr/>
          </a:p>
        </p:txBody>
      </p:sp>
      <p:cxnSp>
        <p:nvCxnSpPr>
          <p:cNvPr id="43" name="Line 4"/>
          <p:cNvCxnSpPr/>
          <p:nvPr/>
        </p:nvCxnSpPr>
        <p:spPr>
          <a:xfrm flipH="1">
            <a:off x="7942680" y="4375440"/>
            <a:ext cx="331200" cy="209880"/>
          </a:xfrm>
          <a:prstGeom prst="straightConnector1">
            <a:avLst/>
          </a:prstGeom>
          <a:ln w="31680">
            <a:solidFill>
              <a:srgbClr val="b0350b"/>
            </a:solidFill>
            <a:round/>
            <a:tailEnd len="med" type="triangle" w="med"/>
          </a:ln>
        </p:spPr>
      </p:cxnSp>
      <p:sp>
        <p:nvSpPr>
          <p:cNvPr id="44" name="CustomShape 5"/>
          <p:cNvSpPr/>
          <p:nvPr/>
        </p:nvSpPr>
        <p:spPr>
          <a:xfrm>
            <a:off x="8234640" y="4226760"/>
            <a:ext cx="832680" cy="318600"/>
          </a:xfrm>
          <a:prstGeom prst="rect">
            <a:avLst/>
          </a:prstGeom>
        </p:spPr>
        <p:txBody>
          <a:bodyPr bIns="45000" lIns="90000" rIns="90000" tIns="45000"/>
          <a:p>
            <a:r>
              <a:rPr b="1" lang="en-US" sz="1500"/>
              <a:t>Anode</a:t>
            </a:r>
            <a:endParaRPr/>
          </a:p>
        </p:txBody>
      </p:sp>
      <p:cxnSp>
        <p:nvCxnSpPr>
          <p:cNvPr id="45" name="Line 6"/>
          <p:cNvCxnSpPr/>
          <p:nvPr/>
        </p:nvCxnSpPr>
        <p:spPr>
          <a:xfrm>
            <a:off x="6619320" y="5003640"/>
            <a:ext cx="728280" cy="360"/>
          </a:xfrm>
          <a:prstGeom prst="straightConnector1">
            <a:avLst/>
          </a:prstGeom>
          <a:ln w="31680">
            <a:solidFill>
              <a:srgbClr val="b0350b"/>
            </a:solidFill>
            <a:round/>
            <a:tailEnd len="med" type="triangle" w="med"/>
          </a:ln>
        </p:spPr>
      </p:cxnSp>
      <p:sp>
        <p:nvSpPr>
          <p:cNvPr id="46" name="CustomShape 7"/>
          <p:cNvSpPr/>
          <p:nvPr/>
        </p:nvSpPr>
        <p:spPr>
          <a:xfrm>
            <a:off x="5791320" y="4876920"/>
            <a:ext cx="1045080" cy="318600"/>
          </a:xfrm>
          <a:prstGeom prst="rect">
            <a:avLst/>
          </a:prstGeom>
        </p:spPr>
        <p:txBody>
          <a:bodyPr bIns="45000" lIns="90000" rIns="90000" tIns="45000"/>
          <a:p>
            <a:r>
              <a:rPr b="1" lang="en-US" sz="1500"/>
              <a:t>Cathode</a:t>
            </a:r>
            <a:endParaRPr/>
          </a:p>
        </p:txBody>
      </p:sp>
      <p:sp>
        <p:nvSpPr>
          <p:cNvPr id="47" name="CustomShape 8"/>
          <p:cNvSpPr/>
          <p:nvPr/>
        </p:nvSpPr>
        <p:spPr>
          <a:xfrm>
            <a:off x="143280" y="913320"/>
            <a:ext cx="5340960" cy="6397560"/>
          </a:xfrm>
          <a:prstGeom prst="rect">
            <a:avLst/>
          </a:prstGeom>
        </p:spPr>
        <p:txBody>
          <a:bodyPr bIns="45000" lIns="90000" rIns="90000" tIns="45000"/>
          <a:p>
            <a:endParaRPr/>
          </a:p>
          <a:p>
            <a:pPr>
              <a:buSzPct val="45000"/>
              <a:buFont typeface="Arial"/>
              <a:buChar char="•"/>
            </a:pPr>
            <a:r>
              <a:rPr lang="en-US" sz="2200">
                <a:solidFill>
                  <a:srgbClr val="000000"/>
                </a:solidFill>
                <a:latin typeface="Perpetua"/>
              </a:rPr>
              <a:t>Larger cathode surface area provides higher current </a:t>
            </a:r>
            <a:endParaRPr/>
          </a:p>
          <a:p>
            <a:endParaRPr/>
          </a:p>
          <a:p>
            <a:pPr>
              <a:buSzPct val="45000"/>
              <a:buFont typeface="Arial"/>
              <a:buChar char="•"/>
            </a:pPr>
            <a:r>
              <a:rPr lang="en-US" sz="2200">
                <a:solidFill>
                  <a:srgbClr val="000000"/>
                </a:solidFill>
                <a:latin typeface="Perpetua"/>
              </a:rPr>
              <a:t>Larger anode area allows for faster heat dissipation </a:t>
            </a:r>
            <a:endParaRPr/>
          </a:p>
          <a:p>
            <a:endParaRPr/>
          </a:p>
          <a:p>
            <a:pPr>
              <a:buSzPct val="45000"/>
              <a:buFont typeface="Arial"/>
              <a:buChar char="•"/>
            </a:pPr>
            <a:r>
              <a:rPr lang="en-US" sz="2200">
                <a:solidFill>
                  <a:srgbClr val="000000"/>
                </a:solidFill>
                <a:latin typeface="Perpetua"/>
              </a:rPr>
              <a:t>RPM allows for nearly full electron beam recirculation</a:t>
            </a:r>
            <a:endParaRPr/>
          </a:p>
          <a:p>
            <a:endParaRPr/>
          </a:p>
          <a:p>
            <a:pPr>
              <a:buSzPct val="45000"/>
              <a:buFont typeface="Arial"/>
              <a:buChar char="•"/>
            </a:pPr>
            <a:r>
              <a:rPr lang="en-US" sz="2200">
                <a:solidFill>
                  <a:srgbClr val="000000"/>
                </a:solidFill>
                <a:latin typeface="Perpetua"/>
              </a:rPr>
              <a:t>Planar cavities are decoupled from the anode-cathode and spacing </a:t>
            </a:r>
            <a:endParaRPr/>
          </a:p>
          <a:p>
            <a:endParaRPr/>
          </a:p>
          <a:p>
            <a:pPr>
              <a:buSzPct val="45000"/>
              <a:buFont typeface="Arial"/>
              <a:buChar char="•"/>
            </a:pPr>
            <a:r>
              <a:rPr lang="en-US" sz="2200">
                <a:solidFill>
                  <a:srgbClr val="000000"/>
                </a:solidFill>
                <a:latin typeface="Perpetua"/>
              </a:rPr>
              <a:t>Magnetic field volume (V) scales linearly with # cavities (N) instead of (N2) as with cylindrical magnetron</a:t>
            </a:r>
            <a:endParaRPr/>
          </a:p>
          <a:p>
            <a:endParaRPr/>
          </a:p>
          <a:p>
            <a:endParaRPr/>
          </a:p>
        </p:txBody>
      </p:sp>
      <p:sp>
        <p:nvSpPr>
          <p:cNvPr id="48" name="CustomShape 9"/>
          <p:cNvSpPr/>
          <p:nvPr/>
        </p:nvSpPr>
        <p:spPr>
          <a:xfrm>
            <a:off x="5410080" y="3393000"/>
            <a:ext cx="3733560" cy="700200"/>
          </a:xfrm>
          <a:prstGeom prst="rect">
            <a:avLst/>
          </a:prstGeom>
        </p:spPr>
        <p:txBody>
          <a:bodyPr bIns="45000" lIns="90000" rIns="90000" tIns="45000"/>
          <a:p>
            <a:pPr algn="ctr"/>
            <a:r>
              <a:rPr b="1" lang="en-US" sz="2000"/>
              <a:t>Conventional-polarity </a:t>
            </a:r>
            <a:endParaRPr/>
          </a:p>
          <a:p>
            <a:pPr algn="ctr"/>
            <a:r>
              <a:rPr b="1" lang="en-US" sz="2000"/>
              <a:t>20-vane RPM </a:t>
            </a:r>
            <a:endParaRPr/>
          </a:p>
        </p:txBody>
      </p:sp>
      <p:sp>
        <p:nvSpPr>
          <p:cNvPr id="49" name="CustomShape 10"/>
          <p:cNvSpPr/>
          <p:nvPr/>
        </p:nvSpPr>
        <p:spPr>
          <a:xfrm>
            <a:off x="7768440" y="1466280"/>
            <a:ext cx="806400" cy="318600"/>
          </a:xfrm>
          <a:prstGeom prst="rect">
            <a:avLst/>
          </a:prstGeom>
        </p:spPr>
        <p:txBody>
          <a:bodyPr bIns="45000" lIns="90000" rIns="90000" tIns="45000"/>
          <a:p>
            <a:r>
              <a:rPr b="1" lang="en-US" sz="1500"/>
              <a:t>Anode</a:t>
            </a:r>
            <a:endParaRPr/>
          </a:p>
        </p:txBody>
      </p:sp>
      <p:sp>
        <p:nvSpPr>
          <p:cNvPr id="50" name="CustomShape 11"/>
          <p:cNvSpPr/>
          <p:nvPr/>
        </p:nvSpPr>
        <p:spPr>
          <a:xfrm>
            <a:off x="6083640" y="1570320"/>
            <a:ext cx="1011960" cy="318600"/>
          </a:xfrm>
          <a:prstGeom prst="rect">
            <a:avLst/>
          </a:prstGeom>
        </p:spPr>
        <p:txBody>
          <a:bodyPr bIns="45000" lIns="90000" rIns="90000" tIns="45000"/>
          <a:p>
            <a:r>
              <a:rPr b="1" lang="en-US" sz="1500"/>
              <a:t>Cathode</a:t>
            </a:r>
            <a:endParaRPr/>
          </a:p>
        </p:txBody>
      </p:sp>
      <p:pic>
        <p:nvPicPr>
          <p:cNvPr descr="" id="51" name="Picture 2"/>
          <p:cNvPicPr/>
          <p:nvPr/>
        </p:nvPicPr>
        <p:blipFill>
          <a:blip r:embed="rId2"/>
          <a:stretch>
            <a:fillRect/>
          </a:stretch>
        </p:blipFill>
        <p:spPr>
          <a:xfrm>
            <a:off x="5679000" y="1882440"/>
            <a:ext cx="3042720" cy="1515600"/>
          </a:xfrm>
          <a:prstGeom prst="rect">
            <a:avLst/>
          </a:prstGeom>
        </p:spPr>
      </p:pic>
      <p:cxnSp>
        <p:nvCxnSpPr>
          <p:cNvPr id="52" name="Line 12"/>
          <p:cNvCxnSpPr/>
          <p:nvPr/>
        </p:nvCxnSpPr>
        <p:spPr>
          <a:xfrm flipH="1">
            <a:off x="8108640" y="1627560"/>
            <a:ext cx="466560" cy="469440"/>
          </a:xfrm>
          <a:prstGeom prst="straightConnector1">
            <a:avLst/>
          </a:prstGeom>
          <a:ln w="31680">
            <a:solidFill>
              <a:srgbClr val="b0350b"/>
            </a:solidFill>
            <a:round/>
            <a:tailEnd len="med" type="triangle" w="med"/>
          </a:ln>
        </p:spPr>
      </p:cxnSp>
      <p:cxnSp>
        <p:nvCxnSpPr>
          <p:cNvPr id="53" name="Line 13"/>
          <p:cNvCxnSpPr/>
          <p:nvPr/>
        </p:nvCxnSpPr>
        <p:spPr>
          <a:xfrm>
            <a:off x="6323040" y="1847160"/>
            <a:ext cx="360" cy="781920"/>
          </a:xfrm>
          <a:prstGeom prst="straightConnector1">
            <a:avLst/>
          </a:prstGeom>
          <a:ln w="31680">
            <a:solidFill>
              <a:srgbClr val="b0350b"/>
            </a:solidFill>
            <a:round/>
            <a:tailEnd len="med" type="triangle" w="med"/>
          </a:ln>
        </p:spPr>
      </p:cxnSp>
      <p:sp>
        <p:nvSpPr>
          <p:cNvPr id="54" name="CustomShape 14"/>
          <p:cNvSpPr/>
          <p:nvPr/>
        </p:nvSpPr>
        <p:spPr>
          <a:xfrm>
            <a:off x="5105520" y="6324480"/>
            <a:ext cx="3616560" cy="364680"/>
          </a:xfrm>
          <a:prstGeom prst="rect">
            <a:avLst/>
          </a:prstGeom>
        </p:spPr>
        <p:txBody>
          <a:bodyPr bIns="45000" lIns="90000" rIns="90000" tIns="45000"/>
          <a:p>
            <a:r>
              <a:rPr lang="en-US">
                <a:solidFill>
                  <a:srgbClr val="ff0000"/>
                </a:solidFill>
                <a:latin typeface="Perpetua"/>
              </a:rPr>
              <a:t>1- Patent Pending</a:t>
            </a:r>
            <a:endParaRPr/>
          </a:p>
        </p:txBody>
      </p:sp>
    </p:spTree>
  </p:cSld>
  <p:timing>
    <p:tnLst>
      <p:par>
        <p:cTn dur="indefinite" id="1" nodeType="tmRoot" restart="never">
          <p:childTnLst>
            <p:seq>
              <p:cTn id="2" nodeType="mainSeq">
                <p:childTnLst/>
              </p:cTn>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5" name="TextShape 1"/>
          <p:cNvSpPr txBox="1"/>
          <p:nvPr/>
        </p:nvSpPr>
        <p:spPr>
          <a:xfrm>
            <a:off x="685800" y="228600"/>
            <a:ext cx="7772040" cy="1309320"/>
          </a:xfrm>
          <a:prstGeom prst="rect">
            <a:avLst/>
          </a:prstGeom>
        </p:spPr>
        <p:txBody>
          <a:bodyPr bIns="45000" lIns="90000" rIns="90000" tIns="45000"/>
          <a:p>
            <a:pPr algn="ctr"/>
            <a:r>
              <a:rPr lang="en-US" sz="4000">
                <a:solidFill>
                  <a:srgbClr val="696464"/>
                </a:solidFill>
                <a:latin typeface="Franklin Gothic Book"/>
              </a:rPr>
              <a:t>Recirculating Planar Magnetrons</a:t>
            </a:r>
            <a:endParaRPr/>
          </a:p>
        </p:txBody>
      </p:sp>
      <p:sp>
        <p:nvSpPr>
          <p:cNvPr id="56" name="TextShape 2"/>
          <p:cNvSpPr txBox="1"/>
          <p:nvPr/>
        </p:nvSpPr>
        <p:spPr>
          <a:xfrm>
            <a:off x="762120" y="990720"/>
            <a:ext cx="7772040" cy="609120"/>
          </a:xfrm>
          <a:prstGeom prst="rect">
            <a:avLst/>
          </a:prstGeom>
        </p:spPr>
        <p:txBody>
          <a:bodyPr bIns="45000" lIns="90000" rIns="90000" tIns="45000"/>
          <a:p>
            <a:pPr algn="ctr"/>
            <a:r>
              <a:rPr lang="en-US">
                <a:solidFill>
                  <a:srgbClr val="9e3611"/>
                </a:solidFill>
              </a:rPr>
              <a:t>Motivation-RPM Embodiments</a:t>
            </a:r>
            <a:endParaRPr/>
          </a:p>
          <a:p>
            <a:endParaRPr/>
          </a:p>
        </p:txBody>
      </p:sp>
      <p:pic>
        <p:nvPicPr>
          <p:cNvPr descr="" id="57" name="Picture 3"/>
          <p:cNvPicPr/>
          <p:nvPr/>
        </p:nvPicPr>
        <p:blipFill>
          <a:blip r:embed="rId1"/>
          <a:stretch>
            <a:fillRect/>
          </a:stretch>
        </p:blipFill>
        <p:spPr>
          <a:xfrm>
            <a:off x="2811600" y="2362320"/>
            <a:ext cx="2612520" cy="1839600"/>
          </a:xfrm>
          <a:prstGeom prst="rect">
            <a:avLst/>
          </a:prstGeom>
        </p:spPr>
      </p:pic>
      <p:pic>
        <p:nvPicPr>
          <p:cNvPr descr="" id="58" name="Picture 2"/>
          <p:cNvPicPr/>
          <p:nvPr/>
        </p:nvPicPr>
        <p:blipFill>
          <a:blip r:embed="rId2"/>
          <a:stretch>
            <a:fillRect/>
          </a:stretch>
        </p:blipFill>
        <p:spPr>
          <a:xfrm>
            <a:off x="5715000" y="2400480"/>
            <a:ext cx="3200040" cy="1594080"/>
          </a:xfrm>
          <a:prstGeom prst="rect">
            <a:avLst/>
          </a:prstGeom>
        </p:spPr>
      </p:pic>
      <p:sp>
        <p:nvSpPr>
          <p:cNvPr id="59" name="CustomShape 3"/>
          <p:cNvSpPr/>
          <p:nvPr/>
        </p:nvSpPr>
        <p:spPr>
          <a:xfrm>
            <a:off x="190440" y="4410360"/>
            <a:ext cx="2933280" cy="2529720"/>
          </a:xfrm>
          <a:prstGeom prst="rect">
            <a:avLst/>
          </a:prstGeom>
        </p:spPr>
        <p:txBody>
          <a:bodyPr bIns="45000" lIns="90000" rIns="90000" tIns="45000"/>
          <a:p>
            <a:pPr>
              <a:buSzPct val="45000"/>
              <a:buFont typeface="Arial"/>
              <a:buChar char="•"/>
            </a:pPr>
            <a:r>
              <a:rPr lang="en-US" sz="2000">
                <a:solidFill>
                  <a:srgbClr val="000000"/>
                </a:solidFill>
                <a:latin typeface="Perpetua"/>
              </a:rPr>
              <a:t>Radial magnetic field (r)</a:t>
            </a:r>
            <a:endParaRPr/>
          </a:p>
          <a:p>
            <a:pPr>
              <a:buSzPct val="45000"/>
              <a:buFont typeface="Arial"/>
              <a:buChar char="•"/>
            </a:pPr>
            <a:r>
              <a:rPr lang="en-US" sz="2000">
                <a:solidFill>
                  <a:srgbClr val="000000"/>
                </a:solidFill>
                <a:latin typeface="Perpetua"/>
              </a:rPr>
              <a:t>Axial electric field between anode and cathode (Z)</a:t>
            </a:r>
            <a:endParaRPr/>
          </a:p>
          <a:p>
            <a:pPr>
              <a:buSzPct val="45000"/>
              <a:buFont typeface="Arial"/>
              <a:buChar char="•"/>
            </a:pPr>
            <a:r>
              <a:rPr lang="en-US" sz="2000">
                <a:solidFill>
                  <a:srgbClr val="000000"/>
                </a:solidFill>
                <a:latin typeface="Perpetua"/>
              </a:rPr>
              <a:t>ExB drift  (θ)</a:t>
            </a:r>
            <a:endParaRPr/>
          </a:p>
          <a:p>
            <a:pPr>
              <a:buSzPct val="45000"/>
              <a:buFont typeface="Arial"/>
              <a:buChar char="•"/>
            </a:pPr>
            <a:r>
              <a:rPr lang="en-US" sz="2000">
                <a:solidFill>
                  <a:srgbClr val="000000"/>
                </a:solidFill>
                <a:latin typeface="Perpetua"/>
              </a:rPr>
              <a:t>Cylindrical cavity array</a:t>
            </a:r>
            <a:endParaRPr/>
          </a:p>
        </p:txBody>
      </p:sp>
      <p:sp>
        <p:nvSpPr>
          <p:cNvPr id="60" name="CustomShape 4"/>
          <p:cNvSpPr/>
          <p:nvPr/>
        </p:nvSpPr>
        <p:spPr>
          <a:xfrm>
            <a:off x="2936880" y="4461120"/>
            <a:ext cx="2853720" cy="2529720"/>
          </a:xfrm>
          <a:prstGeom prst="rect">
            <a:avLst/>
          </a:prstGeom>
        </p:spPr>
        <p:txBody>
          <a:bodyPr bIns="45000" lIns="90000" rIns="90000" tIns="45000"/>
          <a:p>
            <a:pPr>
              <a:buSzPct val="45000"/>
              <a:buFont typeface="Arial"/>
              <a:buChar char="•"/>
            </a:pPr>
            <a:r>
              <a:rPr lang="en-US" sz="2000">
                <a:solidFill>
                  <a:srgbClr val="000000"/>
                </a:solidFill>
                <a:latin typeface="Perpetua"/>
              </a:rPr>
              <a:t>Radial magnetic field (r)</a:t>
            </a:r>
            <a:endParaRPr/>
          </a:p>
          <a:p>
            <a:pPr>
              <a:buSzPct val="45000"/>
              <a:buFont typeface="Arial"/>
              <a:buChar char="•"/>
            </a:pPr>
            <a:r>
              <a:rPr lang="en-US" sz="2000">
                <a:solidFill>
                  <a:srgbClr val="000000"/>
                </a:solidFill>
                <a:latin typeface="Perpetua"/>
              </a:rPr>
              <a:t>Axial electric field between anode and cathode (Z)</a:t>
            </a:r>
            <a:endParaRPr/>
          </a:p>
          <a:p>
            <a:pPr>
              <a:buSzPct val="45000"/>
              <a:buFont typeface="Arial"/>
              <a:buChar char="•"/>
            </a:pPr>
            <a:r>
              <a:rPr lang="en-US" sz="2000">
                <a:solidFill>
                  <a:srgbClr val="000000"/>
                </a:solidFill>
                <a:latin typeface="Perpetua"/>
              </a:rPr>
              <a:t>ExB drift  ~(θ)</a:t>
            </a:r>
            <a:endParaRPr/>
          </a:p>
          <a:p>
            <a:pPr>
              <a:buSzPct val="45000"/>
              <a:buFont typeface="Arial"/>
              <a:buChar char="•"/>
            </a:pPr>
            <a:r>
              <a:rPr lang="en-US" sz="2000">
                <a:solidFill>
                  <a:srgbClr val="000000"/>
                </a:solidFill>
                <a:latin typeface="Perpetua"/>
              </a:rPr>
              <a:t>Planar cavity array</a:t>
            </a:r>
            <a:endParaRPr/>
          </a:p>
        </p:txBody>
      </p:sp>
      <p:sp>
        <p:nvSpPr>
          <p:cNvPr id="61" name="CustomShape 5"/>
          <p:cNvSpPr/>
          <p:nvPr/>
        </p:nvSpPr>
        <p:spPr>
          <a:xfrm>
            <a:off x="5781960" y="4462560"/>
            <a:ext cx="3234600" cy="2224800"/>
          </a:xfrm>
          <a:prstGeom prst="rect">
            <a:avLst/>
          </a:prstGeom>
        </p:spPr>
        <p:txBody>
          <a:bodyPr bIns="45000" lIns="90000" rIns="90000" tIns="45000"/>
          <a:p>
            <a:pPr>
              <a:buSzPct val="45000"/>
              <a:buFont typeface="Arial"/>
              <a:buChar char="•"/>
            </a:pPr>
            <a:r>
              <a:rPr lang="en-US" sz="2000">
                <a:solidFill>
                  <a:srgbClr val="000000"/>
                </a:solidFill>
                <a:latin typeface="Perpetua"/>
              </a:rPr>
              <a:t>Axial magnetic field (z)</a:t>
            </a:r>
            <a:endParaRPr/>
          </a:p>
          <a:p>
            <a:pPr>
              <a:buSzPct val="45000"/>
              <a:buFont typeface="Arial"/>
              <a:buChar char="•"/>
            </a:pPr>
            <a:r>
              <a:rPr lang="en-US" sz="2000">
                <a:solidFill>
                  <a:srgbClr val="000000"/>
                </a:solidFill>
                <a:latin typeface="Perpetua"/>
              </a:rPr>
              <a:t>Electric field between anode and cathode (x)</a:t>
            </a:r>
            <a:endParaRPr/>
          </a:p>
          <a:p>
            <a:pPr>
              <a:buSzPct val="45000"/>
              <a:buFont typeface="Arial"/>
              <a:buChar char="•"/>
            </a:pPr>
            <a:r>
              <a:rPr lang="en-US" sz="2000">
                <a:solidFill>
                  <a:srgbClr val="000000"/>
                </a:solidFill>
                <a:latin typeface="Perpetua"/>
              </a:rPr>
              <a:t>ExB drift  ~(y)</a:t>
            </a:r>
            <a:endParaRPr/>
          </a:p>
          <a:p>
            <a:pPr>
              <a:buSzPct val="45000"/>
              <a:buFont typeface="Arial"/>
              <a:buChar char="•"/>
            </a:pPr>
            <a:r>
              <a:rPr lang="en-US" sz="2000">
                <a:solidFill>
                  <a:srgbClr val="000000"/>
                </a:solidFill>
                <a:latin typeface="Perpetua"/>
              </a:rPr>
              <a:t>Planar cavity array</a:t>
            </a:r>
            <a:endParaRPr/>
          </a:p>
        </p:txBody>
      </p:sp>
      <p:sp>
        <p:nvSpPr>
          <p:cNvPr id="62" name="CustomShape 6"/>
          <p:cNvSpPr/>
          <p:nvPr/>
        </p:nvSpPr>
        <p:spPr>
          <a:xfrm>
            <a:off x="304920" y="1748160"/>
            <a:ext cx="380520" cy="456120"/>
          </a:xfrm>
          <a:prstGeom prst="rect">
            <a:avLst/>
          </a:prstGeom>
        </p:spPr>
        <p:txBody>
          <a:bodyPr bIns="45000" lIns="90000" rIns="90000" tIns="45000"/>
          <a:p>
            <a:r>
              <a:rPr b="1" lang="en-US" sz="2400">
                <a:solidFill>
                  <a:srgbClr val="ff0000"/>
                </a:solidFill>
                <a:latin typeface="Perpetua"/>
              </a:rPr>
              <a:t>1</a:t>
            </a:r>
            <a:endParaRPr/>
          </a:p>
        </p:txBody>
      </p:sp>
      <p:sp>
        <p:nvSpPr>
          <p:cNvPr id="63" name="CustomShape 7"/>
          <p:cNvSpPr/>
          <p:nvPr/>
        </p:nvSpPr>
        <p:spPr>
          <a:xfrm>
            <a:off x="3238560" y="1748160"/>
            <a:ext cx="380520" cy="456120"/>
          </a:xfrm>
          <a:prstGeom prst="rect">
            <a:avLst/>
          </a:prstGeom>
        </p:spPr>
        <p:txBody>
          <a:bodyPr bIns="45000" lIns="90000" rIns="90000" tIns="45000"/>
          <a:p>
            <a:r>
              <a:rPr b="1" lang="en-US" sz="2400">
                <a:solidFill>
                  <a:srgbClr val="ff0000"/>
                </a:solidFill>
                <a:latin typeface="Perpetua"/>
              </a:rPr>
              <a:t>2</a:t>
            </a:r>
            <a:endParaRPr/>
          </a:p>
        </p:txBody>
      </p:sp>
      <p:sp>
        <p:nvSpPr>
          <p:cNvPr id="64" name="CustomShape 8"/>
          <p:cNvSpPr/>
          <p:nvPr/>
        </p:nvSpPr>
        <p:spPr>
          <a:xfrm>
            <a:off x="5486400" y="1748160"/>
            <a:ext cx="380520" cy="456120"/>
          </a:xfrm>
          <a:prstGeom prst="rect">
            <a:avLst/>
          </a:prstGeom>
        </p:spPr>
        <p:txBody>
          <a:bodyPr bIns="45000" lIns="90000" rIns="90000" tIns="45000"/>
          <a:p>
            <a:r>
              <a:rPr b="1" lang="en-US" sz="2400">
                <a:solidFill>
                  <a:srgbClr val="ff0000"/>
                </a:solidFill>
                <a:latin typeface="Perpetua"/>
              </a:rPr>
              <a:t>3</a:t>
            </a:r>
            <a:endParaRPr/>
          </a:p>
        </p:txBody>
      </p:sp>
      <p:pic>
        <p:nvPicPr>
          <p:cNvPr descr="" id="65" name="Picture 4"/>
          <p:cNvPicPr/>
          <p:nvPr/>
        </p:nvPicPr>
        <p:blipFill>
          <a:blip r:embed="rId3"/>
          <a:stretch>
            <a:fillRect/>
          </a:stretch>
        </p:blipFill>
        <p:spPr>
          <a:xfrm>
            <a:off x="271440" y="2157120"/>
            <a:ext cx="2852280" cy="2240280"/>
          </a:xfrm>
          <a:prstGeom prst="rect">
            <a:avLst/>
          </a:prstGeom>
        </p:spPr>
      </p:pic>
      <p:cxnSp>
        <p:nvCxnSpPr>
          <p:cNvPr id="66" name="Line 9"/>
          <p:cNvCxnSpPr/>
          <p:nvPr/>
        </p:nvCxnSpPr>
        <p:spPr>
          <a:xfrm flipV="1">
            <a:off x="914400" y="3581280"/>
            <a:ext cx="228960" cy="228960"/>
          </a:xfrm>
          <a:prstGeom prst="straightConnector1">
            <a:avLst/>
          </a:prstGeom>
          <a:ln w="9360">
            <a:solidFill>
              <a:srgbClr val="b0350b"/>
            </a:solidFill>
            <a:round/>
            <a:tailEnd len="med" type="triangle" w="med"/>
          </a:ln>
        </p:spPr>
      </p:cxnSp>
      <p:cxnSp>
        <p:nvCxnSpPr>
          <p:cNvPr id="67" name="Line 10"/>
          <p:cNvCxnSpPr/>
          <p:nvPr/>
        </p:nvCxnSpPr>
        <p:spPr>
          <a:xfrm flipH="1" flipV="1">
            <a:off x="698400" y="3619440"/>
            <a:ext cx="216360" cy="190800"/>
          </a:xfrm>
          <a:prstGeom prst="straightConnector1">
            <a:avLst/>
          </a:prstGeom>
          <a:ln w="9360">
            <a:solidFill>
              <a:srgbClr val="b0350b"/>
            </a:solidFill>
            <a:round/>
            <a:tailEnd len="med" type="triangle" w="med"/>
          </a:ln>
        </p:spPr>
      </p:cxnSp>
      <p:sp>
        <p:nvSpPr>
          <p:cNvPr id="68" name="CustomShape 11"/>
          <p:cNvSpPr/>
          <p:nvPr/>
        </p:nvSpPr>
        <p:spPr>
          <a:xfrm>
            <a:off x="1066680" y="3530160"/>
            <a:ext cx="304560" cy="364680"/>
          </a:xfrm>
          <a:prstGeom prst="rect">
            <a:avLst/>
          </a:prstGeom>
        </p:spPr>
        <p:txBody>
          <a:bodyPr bIns="45000" lIns="90000" rIns="90000" tIns="45000"/>
          <a:p>
            <a:r>
              <a:rPr b="1" lang="en-US">
                <a:solidFill>
                  <a:srgbClr val="c00000"/>
                </a:solidFill>
                <a:latin typeface="Perpetua"/>
              </a:rPr>
              <a:t>z</a:t>
            </a:r>
            <a:endParaRPr/>
          </a:p>
        </p:txBody>
      </p:sp>
      <p:sp>
        <p:nvSpPr>
          <p:cNvPr id="69" name="CustomShape 12"/>
          <p:cNvSpPr/>
          <p:nvPr/>
        </p:nvSpPr>
        <p:spPr>
          <a:xfrm>
            <a:off x="533520" y="3593160"/>
            <a:ext cx="304560" cy="364680"/>
          </a:xfrm>
          <a:prstGeom prst="rect">
            <a:avLst/>
          </a:prstGeom>
        </p:spPr>
        <p:txBody>
          <a:bodyPr bIns="45000" lIns="90000" rIns="90000" tIns="45000"/>
          <a:p>
            <a:r>
              <a:rPr b="1" lang="en-US">
                <a:solidFill>
                  <a:srgbClr val="c00000"/>
                </a:solidFill>
                <a:latin typeface="Perpetua"/>
              </a:rPr>
              <a:t>r</a:t>
            </a:r>
            <a:endParaRPr/>
          </a:p>
        </p:txBody>
      </p:sp>
      <p:cxnSp>
        <p:nvCxnSpPr>
          <p:cNvPr id="70" name="Line 13"/>
          <p:cNvCxnSpPr/>
          <p:nvPr/>
        </p:nvCxnSpPr>
        <p:spPr>
          <a:xfrm flipV="1">
            <a:off x="4247280" y="3870720"/>
            <a:ext cx="46800" cy="320400"/>
          </a:xfrm>
          <a:prstGeom prst="straightConnector1">
            <a:avLst/>
          </a:prstGeom>
          <a:ln w="9360">
            <a:solidFill>
              <a:srgbClr val="b0350b"/>
            </a:solidFill>
            <a:round/>
            <a:tailEnd len="med" type="triangle" w="med"/>
          </a:ln>
        </p:spPr>
      </p:cxnSp>
      <p:cxnSp>
        <p:nvCxnSpPr>
          <p:cNvPr id="71" name="Line 14"/>
          <p:cNvCxnSpPr/>
          <p:nvPr/>
        </p:nvCxnSpPr>
        <p:spPr>
          <a:xfrm flipH="1" flipV="1">
            <a:off x="3960360" y="4190400"/>
            <a:ext cx="287280" cy="24120"/>
          </a:xfrm>
          <a:prstGeom prst="straightConnector1">
            <a:avLst/>
          </a:prstGeom>
          <a:ln w="9360">
            <a:solidFill>
              <a:srgbClr val="b0350b"/>
            </a:solidFill>
            <a:round/>
            <a:tailEnd len="med" type="triangle" w="med"/>
          </a:ln>
        </p:spPr>
      </p:cxnSp>
      <p:sp>
        <p:nvSpPr>
          <p:cNvPr id="72" name="CustomShape 15"/>
          <p:cNvSpPr/>
          <p:nvPr/>
        </p:nvSpPr>
        <p:spPr>
          <a:xfrm>
            <a:off x="4267080" y="3809880"/>
            <a:ext cx="304560" cy="364680"/>
          </a:xfrm>
          <a:prstGeom prst="rect">
            <a:avLst/>
          </a:prstGeom>
        </p:spPr>
        <p:txBody>
          <a:bodyPr bIns="45000" lIns="90000" rIns="90000" tIns="45000"/>
          <a:p>
            <a:r>
              <a:rPr b="1" lang="en-US">
                <a:solidFill>
                  <a:srgbClr val="c00000"/>
                </a:solidFill>
                <a:latin typeface="Perpetua"/>
              </a:rPr>
              <a:t>z</a:t>
            </a:r>
            <a:endParaRPr/>
          </a:p>
        </p:txBody>
      </p:sp>
      <p:sp>
        <p:nvSpPr>
          <p:cNvPr id="73" name="CustomShape 16"/>
          <p:cNvSpPr/>
          <p:nvPr/>
        </p:nvSpPr>
        <p:spPr>
          <a:xfrm>
            <a:off x="3809880" y="4126320"/>
            <a:ext cx="304560" cy="364680"/>
          </a:xfrm>
          <a:prstGeom prst="rect">
            <a:avLst/>
          </a:prstGeom>
        </p:spPr>
        <p:txBody>
          <a:bodyPr bIns="45000" lIns="90000" rIns="90000" tIns="45000"/>
          <a:p>
            <a:r>
              <a:rPr b="1" lang="en-US">
                <a:solidFill>
                  <a:srgbClr val="c00000"/>
                </a:solidFill>
                <a:latin typeface="Perpetua"/>
              </a:rPr>
              <a:t>r</a:t>
            </a:r>
            <a:endParaRPr/>
          </a:p>
        </p:txBody>
      </p:sp>
      <p:cxnSp>
        <p:nvCxnSpPr>
          <p:cNvPr id="74" name="Line 17"/>
          <p:cNvCxnSpPr/>
          <p:nvPr/>
        </p:nvCxnSpPr>
        <p:spPr>
          <a:xfrm flipV="1">
            <a:off x="7238880" y="4059360"/>
            <a:ext cx="360" cy="284400"/>
          </a:xfrm>
          <a:prstGeom prst="straightConnector1">
            <a:avLst/>
          </a:prstGeom>
          <a:ln w="9360">
            <a:solidFill>
              <a:srgbClr val="b0350b"/>
            </a:solidFill>
            <a:round/>
            <a:tailEnd len="med" type="triangle" w="med"/>
          </a:ln>
        </p:spPr>
      </p:cxnSp>
      <p:cxnSp>
        <p:nvCxnSpPr>
          <p:cNvPr id="75" name="Line 18"/>
          <p:cNvCxnSpPr/>
          <p:nvPr/>
        </p:nvCxnSpPr>
        <p:spPr>
          <a:xfrm flipH="1">
            <a:off x="6933960" y="4343400"/>
            <a:ext cx="305280" cy="360"/>
          </a:xfrm>
          <a:prstGeom prst="straightConnector1">
            <a:avLst/>
          </a:prstGeom>
          <a:ln w="9360">
            <a:solidFill>
              <a:srgbClr val="b0350b"/>
            </a:solidFill>
            <a:round/>
            <a:tailEnd len="med" type="triangle" w="med"/>
          </a:ln>
        </p:spPr>
      </p:cxnSp>
      <p:sp>
        <p:nvSpPr>
          <p:cNvPr id="76" name="CustomShape 19"/>
          <p:cNvSpPr/>
          <p:nvPr/>
        </p:nvSpPr>
        <p:spPr>
          <a:xfrm>
            <a:off x="6781680" y="3974040"/>
            <a:ext cx="304560" cy="364680"/>
          </a:xfrm>
          <a:prstGeom prst="rect">
            <a:avLst/>
          </a:prstGeom>
        </p:spPr>
        <p:txBody>
          <a:bodyPr bIns="45000" lIns="90000" rIns="90000" tIns="45000"/>
          <a:p>
            <a:r>
              <a:rPr b="1" lang="en-US">
                <a:solidFill>
                  <a:srgbClr val="c00000"/>
                </a:solidFill>
                <a:latin typeface="Perpetua"/>
              </a:rPr>
              <a:t>y</a:t>
            </a:r>
            <a:endParaRPr/>
          </a:p>
        </p:txBody>
      </p:sp>
      <p:sp>
        <p:nvSpPr>
          <p:cNvPr id="77" name="CustomShape 20"/>
          <p:cNvSpPr/>
          <p:nvPr/>
        </p:nvSpPr>
        <p:spPr>
          <a:xfrm>
            <a:off x="7238880" y="3853800"/>
            <a:ext cx="304560" cy="364680"/>
          </a:xfrm>
          <a:prstGeom prst="rect">
            <a:avLst/>
          </a:prstGeom>
        </p:spPr>
        <p:txBody>
          <a:bodyPr bIns="45000" lIns="90000" rIns="90000" tIns="45000"/>
          <a:p>
            <a:r>
              <a:rPr b="1" lang="en-US">
                <a:solidFill>
                  <a:srgbClr val="c00000"/>
                </a:solidFill>
                <a:latin typeface="Perpetua"/>
              </a:rPr>
              <a:t>x</a:t>
            </a:r>
            <a:endParaRPr/>
          </a:p>
        </p:txBody>
      </p:sp>
      <p:sp>
        <p:nvSpPr>
          <p:cNvPr id="78" name="CustomShape 21"/>
          <p:cNvSpPr/>
          <p:nvPr/>
        </p:nvSpPr>
        <p:spPr>
          <a:xfrm>
            <a:off x="7238880" y="4191120"/>
            <a:ext cx="304560" cy="364680"/>
          </a:xfrm>
          <a:prstGeom prst="rect">
            <a:avLst/>
          </a:prstGeom>
        </p:spPr>
        <p:txBody>
          <a:bodyPr bIns="45000" lIns="90000" rIns="90000" tIns="45000"/>
          <a:p>
            <a:r>
              <a:rPr b="1" lang="en-US">
                <a:solidFill>
                  <a:srgbClr val="c00000"/>
                </a:solidFill>
                <a:latin typeface="Perpetua"/>
              </a:rPr>
              <a:t>z</a:t>
            </a:r>
            <a:endParaRPr/>
          </a:p>
        </p:txBody>
      </p:sp>
      <p:sp>
        <p:nvSpPr>
          <p:cNvPr id="79" name="CustomShape 22"/>
          <p:cNvSpPr/>
          <p:nvPr/>
        </p:nvSpPr>
        <p:spPr>
          <a:xfrm>
            <a:off x="7162920" y="4223160"/>
            <a:ext cx="151920" cy="186480"/>
          </a:xfrm>
          <a:prstGeom prst="ellipse">
            <a:avLst/>
          </a:prstGeom>
          <a:ln w="12600">
            <a:solidFill>
              <a:srgbClr val="9c3510"/>
            </a:solidFill>
            <a:round/>
          </a:ln>
        </p:spPr>
      </p:sp>
    </p:spTree>
  </p:cSld>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80" name="TextShape 1"/>
          <p:cNvSpPr txBox="1"/>
          <p:nvPr/>
        </p:nvSpPr>
        <p:spPr>
          <a:xfrm>
            <a:off x="914400" y="76320"/>
            <a:ext cx="7772040" cy="1309320"/>
          </a:xfrm>
          <a:prstGeom prst="rect">
            <a:avLst/>
          </a:prstGeom>
        </p:spPr>
        <p:txBody>
          <a:bodyPr bIns="45000" lIns="90000" rIns="90000" tIns="45000"/>
          <a:p>
            <a:pPr algn="ctr"/>
            <a:r>
              <a:rPr lang="en-US" sz="4000">
                <a:solidFill>
                  <a:srgbClr val="696464"/>
                </a:solidFill>
                <a:latin typeface="Franklin Gothic Book"/>
              </a:rPr>
              <a:t>Recirculating Planar Magnetrons</a:t>
            </a:r>
            <a:endParaRPr/>
          </a:p>
        </p:txBody>
      </p:sp>
      <p:sp>
        <p:nvSpPr>
          <p:cNvPr id="81" name="TextShape 2"/>
          <p:cNvSpPr txBox="1"/>
          <p:nvPr/>
        </p:nvSpPr>
        <p:spPr>
          <a:xfrm>
            <a:off x="838080" y="685800"/>
            <a:ext cx="7772040" cy="609120"/>
          </a:xfrm>
          <a:prstGeom prst="rect">
            <a:avLst/>
          </a:prstGeom>
        </p:spPr>
        <p:txBody>
          <a:bodyPr bIns="45000" lIns="90000" rIns="90000" tIns="45000"/>
          <a:p>
            <a:pPr algn="ctr"/>
            <a:r>
              <a:rPr lang="en-US">
                <a:solidFill>
                  <a:srgbClr val="9e3611"/>
                </a:solidFill>
              </a:rPr>
              <a:t>Design Parameters</a:t>
            </a:r>
            <a:endParaRPr/>
          </a:p>
          <a:p>
            <a:endParaRPr/>
          </a:p>
        </p:txBody>
      </p:sp>
      <p:sp>
        <p:nvSpPr>
          <p:cNvPr id="82" name="CustomShape 3"/>
          <p:cNvSpPr/>
          <p:nvPr/>
        </p:nvSpPr>
        <p:spPr>
          <a:xfrm>
            <a:off x="76320" y="1839240"/>
            <a:ext cx="5028840" cy="4479120"/>
          </a:xfrm>
          <a:prstGeom prst="rect">
            <a:avLst/>
          </a:prstGeom>
        </p:spPr>
        <p:txBody>
          <a:bodyPr bIns="45000" lIns="90000" rIns="90000" tIns="45000"/>
          <a:p>
            <a:r>
              <a:rPr b="1" lang="en-US" sz="2500">
                <a:solidFill>
                  <a:srgbClr val="000000"/>
                </a:solidFill>
                <a:latin typeface="Perpetua"/>
              </a:rPr>
              <a:t>Model: RPM-12A</a:t>
            </a:r>
            <a:endParaRPr/>
          </a:p>
          <a:p>
            <a:endParaRPr/>
          </a:p>
          <a:p>
            <a:r>
              <a:rPr b="1" lang="en-US" sz="2200">
                <a:solidFill>
                  <a:srgbClr val="000000"/>
                </a:solidFill>
                <a:latin typeface="Perpetua"/>
              </a:rPr>
              <a:t>Design:</a:t>
            </a:r>
            <a:endParaRPr/>
          </a:p>
          <a:p>
            <a:r>
              <a:rPr lang="en-US" sz="2400">
                <a:solidFill>
                  <a:srgbClr val="000000"/>
                </a:solidFill>
                <a:latin typeface="Perpetua"/>
              </a:rPr>
              <a:t>12 Cavities- 2 planar oscillators</a:t>
            </a:r>
            <a:endParaRPr/>
          </a:p>
          <a:p>
            <a:r>
              <a:rPr lang="en-US" sz="2400">
                <a:solidFill>
                  <a:srgbClr val="000000"/>
                </a:solidFill>
                <a:latin typeface="Perpetua"/>
              </a:rPr>
              <a:t>6 cavities each</a:t>
            </a:r>
            <a:endParaRPr/>
          </a:p>
          <a:p>
            <a:endParaRPr/>
          </a:p>
          <a:p>
            <a:r>
              <a:rPr lang="en-US" sz="2400">
                <a:solidFill>
                  <a:srgbClr val="000000"/>
                </a:solidFill>
                <a:latin typeface="Perpetua"/>
              </a:rPr>
              <a:t>Operating Frequency:1 GHz</a:t>
            </a:r>
            <a:endParaRPr/>
          </a:p>
          <a:p>
            <a:endParaRPr/>
          </a:p>
          <a:p>
            <a:r>
              <a:rPr lang="en-US" sz="2400">
                <a:solidFill>
                  <a:srgbClr val="000000"/>
                </a:solidFill>
                <a:latin typeface="Perpetua"/>
              </a:rPr>
              <a:t>π-mode Guided Wavelength: 7.69 cm</a:t>
            </a:r>
            <a:endParaRPr/>
          </a:p>
          <a:p>
            <a:endParaRPr/>
          </a:p>
          <a:p>
            <a:r>
              <a:rPr lang="en-US" sz="2400">
                <a:solidFill>
                  <a:srgbClr val="000000"/>
                </a:solidFill>
                <a:latin typeface="Perpetua"/>
              </a:rPr>
              <a:t>Phase Velocity: 0.26c</a:t>
            </a:r>
            <a:endParaRPr/>
          </a:p>
        </p:txBody>
      </p:sp>
      <p:pic>
        <p:nvPicPr>
          <p:cNvPr descr="" id="83" name="Picture 6"/>
          <p:cNvPicPr/>
          <p:nvPr/>
        </p:nvPicPr>
        <p:blipFill>
          <a:blip r:embed="rId1"/>
          <a:stretch>
            <a:fillRect/>
          </a:stretch>
        </p:blipFill>
        <p:spPr>
          <a:xfrm>
            <a:off x="5031000" y="1828800"/>
            <a:ext cx="3263040" cy="4284360"/>
          </a:xfrm>
          <a:prstGeom prst="rect">
            <a:avLst/>
          </a:prstGeom>
        </p:spPr>
      </p:pic>
      <p:cxnSp>
        <p:nvCxnSpPr>
          <p:cNvPr id="84" name="Line 4"/>
          <p:cNvCxnSpPr/>
          <p:nvPr/>
        </p:nvCxnSpPr>
        <p:spPr>
          <a:xfrm>
            <a:off x="6479640" y="2819160"/>
            <a:ext cx="383400" cy="360"/>
          </a:xfrm>
          <a:prstGeom prst="straightConnector1">
            <a:avLst/>
          </a:prstGeom>
          <a:ln w="31680">
            <a:solidFill>
              <a:srgbClr val="b0350b"/>
            </a:solidFill>
            <a:round/>
            <a:headEnd len="med" type="triangle" w="med"/>
            <a:tailEnd len="med" type="triangle" w="med"/>
          </a:ln>
        </p:spPr>
      </p:cxnSp>
      <p:sp>
        <p:nvSpPr>
          <p:cNvPr id="85" name="CustomShape 5"/>
          <p:cNvSpPr/>
          <p:nvPr/>
        </p:nvSpPr>
        <p:spPr>
          <a:xfrm>
            <a:off x="6296400" y="2373840"/>
            <a:ext cx="1104120" cy="364680"/>
          </a:xfrm>
          <a:prstGeom prst="rect">
            <a:avLst/>
          </a:prstGeom>
        </p:spPr>
        <p:txBody>
          <a:bodyPr bIns="45000" lIns="90000" rIns="90000" tIns="45000"/>
          <a:p>
            <a:r>
              <a:rPr b="1" i="1" lang="en-US">
                <a:solidFill>
                  <a:srgbClr val="c00000"/>
                </a:solidFill>
                <a:latin typeface="Times New Roman"/>
              </a:rPr>
              <a:t>3.85 cm</a:t>
            </a:r>
            <a:endParaRPr/>
          </a:p>
        </p:txBody>
      </p:sp>
      <p:cxnSp>
        <p:nvCxnSpPr>
          <p:cNvPr id="86" name="Line 6"/>
          <p:cNvCxnSpPr/>
          <p:nvPr/>
        </p:nvCxnSpPr>
        <p:spPr>
          <a:xfrm>
            <a:off x="5532840" y="3581280"/>
            <a:ext cx="360" cy="533880"/>
          </a:xfrm>
          <a:prstGeom prst="straightConnector1">
            <a:avLst/>
          </a:prstGeom>
          <a:ln w="31680">
            <a:solidFill>
              <a:srgbClr val="b0350b"/>
            </a:solidFill>
            <a:round/>
            <a:headEnd len="med" type="triangle" w="med"/>
            <a:tailEnd len="med" type="triangle" w="med"/>
          </a:ln>
        </p:spPr>
      </p:cxnSp>
      <p:sp>
        <p:nvSpPr>
          <p:cNvPr id="87" name="CustomShape 7"/>
          <p:cNvSpPr/>
          <p:nvPr/>
        </p:nvSpPr>
        <p:spPr>
          <a:xfrm>
            <a:off x="4733280" y="4353480"/>
            <a:ext cx="896040" cy="639000"/>
          </a:xfrm>
          <a:prstGeom prst="rect">
            <a:avLst/>
          </a:prstGeom>
        </p:spPr>
        <p:txBody>
          <a:bodyPr bIns="45000" lIns="90000" rIns="90000" tIns="45000"/>
          <a:p>
            <a:r>
              <a:rPr b="1" i="1" lang="en-US">
                <a:solidFill>
                  <a:srgbClr val="c00000"/>
                </a:solidFill>
                <a:latin typeface="Times New Roman"/>
              </a:rPr>
              <a:t>4.45 cm</a:t>
            </a:r>
            <a:endParaRPr/>
          </a:p>
        </p:txBody>
      </p:sp>
      <p:sp>
        <p:nvSpPr>
          <p:cNvPr id="88" name="Line 8"/>
          <p:cNvSpPr/>
          <p:nvPr/>
        </p:nvSpPr>
        <p:spPr>
          <a:xfrm>
            <a:off x="7063920" y="2971800"/>
            <a:ext cx="1506240" cy="0"/>
          </a:xfrm>
          <a:prstGeom prst="line">
            <a:avLst/>
          </a:prstGeom>
          <a:ln w="25560">
            <a:solidFill>
              <a:srgbClr val="b0350b"/>
            </a:solidFill>
            <a:round/>
          </a:ln>
        </p:spPr>
      </p:sp>
      <p:sp>
        <p:nvSpPr>
          <p:cNvPr id="89" name="Line 9"/>
          <p:cNvSpPr/>
          <p:nvPr/>
        </p:nvSpPr>
        <p:spPr>
          <a:xfrm>
            <a:off x="7063920" y="3581280"/>
            <a:ext cx="1506240" cy="0"/>
          </a:xfrm>
          <a:prstGeom prst="line">
            <a:avLst/>
          </a:prstGeom>
          <a:ln w="25560">
            <a:solidFill>
              <a:srgbClr val="b0350b"/>
            </a:solidFill>
            <a:round/>
          </a:ln>
        </p:spPr>
      </p:sp>
      <p:sp>
        <p:nvSpPr>
          <p:cNvPr id="90" name="CustomShape 10"/>
          <p:cNvSpPr/>
          <p:nvPr/>
        </p:nvSpPr>
        <p:spPr>
          <a:xfrm>
            <a:off x="8247600" y="3079080"/>
            <a:ext cx="896040" cy="364680"/>
          </a:xfrm>
          <a:prstGeom prst="rect">
            <a:avLst/>
          </a:prstGeom>
        </p:spPr>
        <p:txBody>
          <a:bodyPr bIns="45000" lIns="90000" rIns="90000" tIns="45000"/>
          <a:p>
            <a:r>
              <a:rPr b="1" i="1" lang="en-US">
                <a:solidFill>
                  <a:srgbClr val="c00000"/>
                </a:solidFill>
                <a:latin typeface="Times New Roman"/>
              </a:rPr>
              <a:t>6.3 cm</a:t>
            </a:r>
            <a:endParaRPr/>
          </a:p>
        </p:txBody>
      </p:sp>
      <p:cxnSp>
        <p:nvCxnSpPr>
          <p:cNvPr id="91" name="Line 11"/>
          <p:cNvCxnSpPr/>
          <p:nvPr/>
        </p:nvCxnSpPr>
        <p:spPr>
          <a:xfrm>
            <a:off x="8115120" y="2971800"/>
            <a:ext cx="360" cy="609840"/>
          </a:xfrm>
          <a:prstGeom prst="straightConnector1">
            <a:avLst/>
          </a:prstGeom>
          <a:ln w="31680">
            <a:solidFill>
              <a:srgbClr val="b0350b"/>
            </a:solidFill>
            <a:round/>
            <a:headEnd len="med" type="triangle" w="med"/>
            <a:tailEnd len="med" type="triangle" w="med"/>
          </a:ln>
        </p:spPr>
      </p:cxnSp>
      <p:sp>
        <p:nvSpPr>
          <p:cNvPr id="92" name="CustomShape 12"/>
          <p:cNvSpPr/>
          <p:nvPr/>
        </p:nvSpPr>
        <p:spPr>
          <a:xfrm>
            <a:off x="8211600" y="4876920"/>
            <a:ext cx="896040" cy="639000"/>
          </a:xfrm>
          <a:prstGeom prst="rect">
            <a:avLst/>
          </a:prstGeom>
        </p:spPr>
        <p:txBody>
          <a:bodyPr bIns="45000" lIns="90000" rIns="90000" tIns="45000"/>
          <a:p>
            <a:r>
              <a:rPr b="1" i="1" lang="en-US">
                <a:solidFill>
                  <a:srgbClr val="c00000"/>
                </a:solidFill>
                <a:latin typeface="Times New Roman"/>
              </a:rPr>
              <a:t>2.54 cm</a:t>
            </a:r>
            <a:endParaRPr/>
          </a:p>
        </p:txBody>
      </p:sp>
      <p:sp>
        <p:nvSpPr>
          <p:cNvPr id="93" name="Line 13"/>
          <p:cNvSpPr/>
          <p:nvPr/>
        </p:nvSpPr>
        <p:spPr>
          <a:xfrm flipV="1">
            <a:off x="6705360" y="2743200"/>
            <a:ext cx="0" cy="621000"/>
          </a:xfrm>
          <a:prstGeom prst="line">
            <a:avLst/>
          </a:prstGeom>
          <a:ln w="25560">
            <a:solidFill>
              <a:srgbClr val="b0350b"/>
            </a:solidFill>
            <a:round/>
          </a:ln>
        </p:spPr>
      </p:sp>
      <p:sp>
        <p:nvSpPr>
          <p:cNvPr id="94" name="Line 14"/>
          <p:cNvSpPr/>
          <p:nvPr/>
        </p:nvSpPr>
        <p:spPr>
          <a:xfrm flipV="1">
            <a:off x="6324480" y="2743200"/>
            <a:ext cx="0" cy="664920"/>
          </a:xfrm>
          <a:prstGeom prst="line">
            <a:avLst/>
          </a:prstGeom>
          <a:ln w="25560">
            <a:solidFill>
              <a:srgbClr val="b0350b"/>
            </a:solidFill>
            <a:round/>
          </a:ln>
        </p:spPr>
      </p:sp>
      <p:cxnSp>
        <p:nvCxnSpPr>
          <p:cNvPr id="95" name="Line 15"/>
          <p:cNvCxnSpPr/>
          <p:nvPr/>
        </p:nvCxnSpPr>
        <p:spPr>
          <a:xfrm flipH="1" flipV="1">
            <a:off x="7010280" y="4114800"/>
            <a:ext cx="1257120" cy="762120"/>
          </a:xfrm>
          <a:prstGeom prst="straightConnector1">
            <a:avLst/>
          </a:prstGeom>
          <a:ln w="25560">
            <a:solidFill>
              <a:srgbClr val="b0350b"/>
            </a:solidFill>
            <a:round/>
            <a:tailEnd len="med" type="triangle" w="med"/>
          </a:ln>
        </p:spPr>
      </p:cxnSp>
    </p:spTree>
  </p:cSld>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96" name="TextShape 1"/>
          <p:cNvSpPr txBox="1"/>
          <p:nvPr/>
        </p:nvSpPr>
        <p:spPr>
          <a:xfrm>
            <a:off x="914400" y="76320"/>
            <a:ext cx="7772040" cy="1309320"/>
          </a:xfrm>
          <a:prstGeom prst="rect">
            <a:avLst/>
          </a:prstGeom>
        </p:spPr>
        <p:txBody>
          <a:bodyPr bIns="45000" lIns="90000" rIns="90000" tIns="45000"/>
          <a:p>
            <a:pPr algn="ctr"/>
            <a:r>
              <a:rPr lang="en-US" sz="4000">
                <a:solidFill>
                  <a:srgbClr val="696464"/>
                </a:solidFill>
                <a:latin typeface="Franklin Gothic Book"/>
              </a:rPr>
              <a:t>Recirculating Planar Magnetrons</a:t>
            </a:r>
            <a:endParaRPr/>
          </a:p>
        </p:txBody>
      </p:sp>
      <p:sp>
        <p:nvSpPr>
          <p:cNvPr id="97" name="TextShape 2"/>
          <p:cNvSpPr txBox="1"/>
          <p:nvPr/>
        </p:nvSpPr>
        <p:spPr>
          <a:xfrm>
            <a:off x="718200" y="762120"/>
            <a:ext cx="7772040" cy="609120"/>
          </a:xfrm>
          <a:prstGeom prst="rect">
            <a:avLst/>
          </a:prstGeom>
        </p:spPr>
        <p:txBody>
          <a:bodyPr bIns="45000" lIns="90000" rIns="90000" tIns="45000"/>
          <a:p>
            <a:pPr algn="ctr"/>
            <a:r>
              <a:rPr lang="en-US">
                <a:solidFill>
                  <a:srgbClr val="9e3611"/>
                </a:solidFill>
              </a:rPr>
              <a:t>Simulated Results: Even-Odd modes HFSS</a:t>
            </a:r>
            <a:endParaRPr/>
          </a:p>
          <a:p>
            <a:endParaRPr/>
          </a:p>
        </p:txBody>
      </p:sp>
      <p:sp>
        <p:nvSpPr>
          <p:cNvPr id="98" name="CustomShape 3"/>
          <p:cNvSpPr/>
          <p:nvPr/>
        </p:nvSpPr>
        <p:spPr>
          <a:xfrm>
            <a:off x="6414120" y="1986480"/>
            <a:ext cx="2656800" cy="700200"/>
          </a:xfrm>
          <a:prstGeom prst="rect">
            <a:avLst/>
          </a:prstGeom>
        </p:spPr>
        <p:txBody>
          <a:bodyPr bIns="45000" lIns="90000" rIns="90000" tIns="45000"/>
          <a:p>
            <a:pPr algn="ctr"/>
            <a:r>
              <a:rPr b="1" lang="en-US" sz="2000">
                <a:solidFill>
                  <a:srgbClr val="000000"/>
                </a:solidFill>
                <a:latin typeface="Perpetua"/>
              </a:rPr>
              <a:t>Even π-mode 1.011 GHz</a:t>
            </a:r>
            <a:endParaRPr/>
          </a:p>
        </p:txBody>
      </p:sp>
      <p:sp>
        <p:nvSpPr>
          <p:cNvPr id="99" name="CustomShape 4"/>
          <p:cNvSpPr/>
          <p:nvPr/>
        </p:nvSpPr>
        <p:spPr>
          <a:xfrm>
            <a:off x="6458040" y="5511960"/>
            <a:ext cx="2656800" cy="700200"/>
          </a:xfrm>
          <a:prstGeom prst="rect">
            <a:avLst/>
          </a:prstGeom>
        </p:spPr>
        <p:txBody>
          <a:bodyPr bIns="45000" lIns="90000" rIns="90000" tIns="45000"/>
          <a:p>
            <a:pPr algn="ctr"/>
            <a:r>
              <a:rPr b="1" lang="en-US" sz="2000">
                <a:solidFill>
                  <a:srgbClr val="000000"/>
                </a:solidFill>
                <a:latin typeface="Perpetua"/>
              </a:rPr>
              <a:t>Odd π-mode 1.008 GHz</a:t>
            </a:r>
            <a:endParaRPr/>
          </a:p>
        </p:txBody>
      </p:sp>
      <p:pic>
        <p:nvPicPr>
          <p:cNvPr descr="" id="100" name="Picture 2"/>
          <p:cNvPicPr/>
          <p:nvPr/>
        </p:nvPicPr>
        <p:blipFill>
          <a:blip r:embed="rId1"/>
          <a:stretch>
            <a:fillRect/>
          </a:stretch>
        </p:blipFill>
        <p:spPr>
          <a:xfrm>
            <a:off x="2793600" y="3949920"/>
            <a:ext cx="3831120" cy="2641320"/>
          </a:xfrm>
          <a:prstGeom prst="rect">
            <a:avLst/>
          </a:prstGeom>
        </p:spPr>
      </p:pic>
      <p:pic>
        <p:nvPicPr>
          <p:cNvPr descr="" id="101" name="Picture 3"/>
          <p:cNvPicPr/>
          <p:nvPr/>
        </p:nvPicPr>
        <p:blipFill>
          <a:blip r:embed="rId2"/>
          <a:stretch>
            <a:fillRect/>
          </a:stretch>
        </p:blipFill>
        <p:spPr>
          <a:xfrm>
            <a:off x="2803320" y="1159560"/>
            <a:ext cx="3835440" cy="2644920"/>
          </a:xfrm>
          <a:prstGeom prst="rect">
            <a:avLst/>
          </a:prstGeom>
        </p:spPr>
      </p:pic>
      <p:pic>
        <p:nvPicPr>
          <p:cNvPr descr="" id="102" name="Picture 2"/>
          <p:cNvPicPr/>
          <p:nvPr/>
        </p:nvPicPr>
        <p:blipFill>
          <a:blip r:embed="rId3"/>
          <a:stretch>
            <a:fillRect/>
          </a:stretch>
        </p:blipFill>
        <p:spPr>
          <a:xfrm>
            <a:off x="6158520" y="3048120"/>
            <a:ext cx="932760" cy="1803600"/>
          </a:xfrm>
          <a:prstGeom prst="rect">
            <a:avLst/>
          </a:prstGeom>
        </p:spPr>
      </p:pic>
      <p:sp>
        <p:nvSpPr>
          <p:cNvPr id="103" name="CustomShape 5"/>
          <p:cNvSpPr/>
          <p:nvPr/>
        </p:nvSpPr>
        <p:spPr>
          <a:xfrm>
            <a:off x="228600" y="2286000"/>
            <a:ext cx="2564640" cy="4112280"/>
          </a:xfrm>
          <a:prstGeom prst="rect">
            <a:avLst/>
          </a:prstGeom>
        </p:spPr>
        <p:txBody>
          <a:bodyPr bIns="45000" lIns="90000" rIns="90000" tIns="45000"/>
          <a:p>
            <a:pPr>
              <a:buSzPct val="45000"/>
              <a:buFont typeface="Arial"/>
              <a:buChar char="•"/>
            </a:pPr>
            <a:r>
              <a:rPr lang="en-US" sz="2200">
                <a:solidFill>
                  <a:srgbClr val="000000"/>
                </a:solidFill>
                <a:latin typeface="Perpetua"/>
              </a:rPr>
              <a:t>Closely spaced mode structure</a:t>
            </a:r>
            <a:endParaRPr/>
          </a:p>
          <a:p>
            <a:endParaRPr/>
          </a:p>
          <a:p>
            <a:pPr>
              <a:buSzPct val="45000"/>
              <a:buFont typeface="Arial"/>
              <a:buChar char="•"/>
            </a:pPr>
            <a:r>
              <a:rPr lang="en-US" sz="2200">
                <a:solidFill>
                  <a:srgbClr val="000000"/>
                </a:solidFill>
                <a:latin typeface="Perpetua"/>
              </a:rPr>
              <a:t>Same planar guided wavelength</a:t>
            </a:r>
            <a:endParaRPr/>
          </a:p>
          <a:p>
            <a:pPr lvl="1">
              <a:buSzPct val="45000"/>
              <a:buFont typeface="Arial"/>
              <a:buChar char="•"/>
            </a:pPr>
            <a:r>
              <a:rPr lang="en-US" sz="2200">
                <a:solidFill>
                  <a:srgbClr val="000000"/>
                </a:solidFill>
                <a:latin typeface="Times New Roman"/>
              </a:rPr>
              <a:t>λg = </a:t>
            </a:r>
            <a:r>
              <a:rPr lang="en-US" sz="2200">
                <a:solidFill>
                  <a:srgbClr val="000000"/>
                </a:solidFill>
                <a:latin typeface="Perpetua"/>
              </a:rPr>
              <a:t>7.68 cm</a:t>
            </a:r>
            <a:endParaRPr/>
          </a:p>
          <a:p>
            <a:endParaRPr/>
          </a:p>
          <a:p>
            <a:pPr>
              <a:buSzPct val="45000"/>
              <a:buFont typeface="Arial"/>
              <a:buChar char="•"/>
            </a:pPr>
            <a:r>
              <a:rPr lang="en-US" sz="2200">
                <a:solidFill>
                  <a:srgbClr val="000000"/>
                </a:solidFill>
                <a:latin typeface="Perpetua"/>
              </a:rPr>
              <a:t>~3Mhz separation</a:t>
            </a:r>
            <a:endParaRPr/>
          </a:p>
        </p:txBody>
      </p:sp>
      <p:cxnSp>
        <p:nvCxnSpPr>
          <p:cNvPr id="104" name="Line 6"/>
          <p:cNvCxnSpPr/>
          <p:nvPr/>
        </p:nvCxnSpPr>
        <p:spPr>
          <a:xfrm>
            <a:off x="4358520" y="1676160"/>
            <a:ext cx="442440" cy="360"/>
          </a:xfrm>
          <a:prstGeom prst="straightConnector1">
            <a:avLst/>
          </a:prstGeom>
          <a:ln w="50760">
            <a:solidFill>
              <a:srgbClr val="000000"/>
            </a:solidFill>
            <a:round/>
            <a:tailEnd len="med" type="triangle" w="med"/>
          </a:ln>
        </p:spPr>
      </p:cxnSp>
      <p:cxnSp>
        <p:nvCxnSpPr>
          <p:cNvPr id="105" name="Line 7"/>
          <p:cNvCxnSpPr/>
          <p:nvPr/>
        </p:nvCxnSpPr>
        <p:spPr>
          <a:xfrm>
            <a:off x="4358520" y="3352680"/>
            <a:ext cx="442440" cy="360"/>
          </a:xfrm>
          <a:prstGeom prst="straightConnector1">
            <a:avLst/>
          </a:prstGeom>
          <a:ln w="50760">
            <a:solidFill>
              <a:srgbClr val="000000"/>
            </a:solidFill>
            <a:round/>
            <a:tailEnd len="med" type="triangle" w="med"/>
          </a:ln>
        </p:spPr>
      </p:cxnSp>
      <p:cxnSp>
        <p:nvCxnSpPr>
          <p:cNvPr id="106" name="Line 8"/>
          <p:cNvCxnSpPr/>
          <p:nvPr/>
        </p:nvCxnSpPr>
        <p:spPr>
          <a:xfrm>
            <a:off x="4309920" y="4495680"/>
            <a:ext cx="442440" cy="360"/>
          </a:xfrm>
          <a:prstGeom prst="straightConnector1">
            <a:avLst/>
          </a:prstGeom>
          <a:ln w="50760">
            <a:solidFill>
              <a:srgbClr val="000000"/>
            </a:solidFill>
            <a:round/>
            <a:tailEnd len="med" type="triangle" w="med"/>
          </a:ln>
        </p:spPr>
      </p:cxnSp>
      <p:cxnSp>
        <p:nvCxnSpPr>
          <p:cNvPr id="107" name="Line 9"/>
          <p:cNvCxnSpPr/>
          <p:nvPr/>
        </p:nvCxnSpPr>
        <p:spPr>
          <a:xfrm flipH="1">
            <a:off x="4190760" y="6095880"/>
            <a:ext cx="472680" cy="360"/>
          </a:xfrm>
          <a:prstGeom prst="straightConnector1">
            <a:avLst/>
          </a:prstGeom>
          <a:ln w="50760">
            <a:solidFill>
              <a:srgbClr val="000000"/>
            </a:solidFill>
            <a:round/>
            <a:tailEnd len="med" type="triangle" w="med"/>
          </a:ln>
        </p:spPr>
      </p:cxnSp>
    </p:spTree>
  </p:cSld>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08" name="TextShape 1"/>
          <p:cNvSpPr txBox="1"/>
          <p:nvPr/>
        </p:nvSpPr>
        <p:spPr>
          <a:xfrm>
            <a:off x="914400" y="76320"/>
            <a:ext cx="7772040" cy="1309320"/>
          </a:xfrm>
          <a:prstGeom prst="rect">
            <a:avLst/>
          </a:prstGeom>
        </p:spPr>
        <p:txBody>
          <a:bodyPr bIns="45000" lIns="90000" rIns="90000" tIns="45000"/>
          <a:p>
            <a:pPr algn="ctr"/>
            <a:r>
              <a:rPr lang="en-US" sz="4000">
                <a:solidFill>
                  <a:srgbClr val="696464"/>
                </a:solidFill>
                <a:latin typeface="Franklin Gothic Book"/>
              </a:rPr>
              <a:t>Recirculating Planar Magnetrons</a:t>
            </a:r>
            <a:endParaRPr/>
          </a:p>
        </p:txBody>
      </p:sp>
      <p:sp>
        <p:nvSpPr>
          <p:cNvPr id="109" name="TextShape 2"/>
          <p:cNvSpPr txBox="1"/>
          <p:nvPr/>
        </p:nvSpPr>
        <p:spPr>
          <a:xfrm>
            <a:off x="718200" y="762120"/>
            <a:ext cx="7772040" cy="609120"/>
          </a:xfrm>
          <a:prstGeom prst="rect">
            <a:avLst/>
          </a:prstGeom>
        </p:spPr>
        <p:txBody>
          <a:bodyPr bIns="45000" lIns="90000" rIns="90000" tIns="45000"/>
          <a:p>
            <a:pPr algn="ctr"/>
            <a:r>
              <a:rPr lang="en-US">
                <a:solidFill>
                  <a:srgbClr val="9e3611"/>
                </a:solidFill>
              </a:rPr>
              <a:t>Experimental: Cold Test</a:t>
            </a:r>
            <a:endParaRPr/>
          </a:p>
          <a:p>
            <a:endParaRPr/>
          </a:p>
        </p:txBody>
      </p:sp>
      <p:sp>
        <p:nvSpPr>
          <p:cNvPr id="110" name="CustomShape 3"/>
          <p:cNvSpPr/>
          <p:nvPr/>
        </p:nvSpPr>
        <p:spPr>
          <a:xfrm>
            <a:off x="5787360" y="2940480"/>
            <a:ext cx="333000" cy="425520"/>
          </a:xfrm>
          <a:prstGeom prst="rect">
            <a:avLst/>
          </a:prstGeom>
        </p:spPr>
        <p:txBody>
          <a:bodyPr bIns="45000" lIns="90000" rIns="90000" tIns="45000"/>
          <a:p>
            <a:r>
              <a:rPr b="1" lang="en-US" sz="2200">
                <a:solidFill>
                  <a:srgbClr val="ff0000"/>
                </a:solidFill>
                <a:latin typeface="Perpetua"/>
              </a:rPr>
              <a:t>1</a:t>
            </a:r>
            <a:endParaRPr/>
          </a:p>
        </p:txBody>
      </p:sp>
      <p:sp>
        <p:nvSpPr>
          <p:cNvPr id="111" name="CustomShape 4"/>
          <p:cNvSpPr/>
          <p:nvPr/>
        </p:nvSpPr>
        <p:spPr>
          <a:xfrm>
            <a:off x="4876920" y="2057400"/>
            <a:ext cx="333000" cy="425520"/>
          </a:xfrm>
          <a:prstGeom prst="rect">
            <a:avLst/>
          </a:prstGeom>
        </p:spPr>
        <p:txBody>
          <a:bodyPr bIns="45000" lIns="90000" rIns="90000" tIns="45000"/>
          <a:p>
            <a:r>
              <a:rPr b="1" lang="en-US" sz="2200">
                <a:solidFill>
                  <a:srgbClr val="ff0000"/>
                </a:solidFill>
                <a:latin typeface="Perpetua"/>
              </a:rPr>
              <a:t>2</a:t>
            </a:r>
            <a:endParaRPr/>
          </a:p>
        </p:txBody>
      </p:sp>
      <p:sp>
        <p:nvSpPr>
          <p:cNvPr id="112" name="CustomShape 5"/>
          <p:cNvSpPr/>
          <p:nvPr/>
        </p:nvSpPr>
        <p:spPr>
          <a:xfrm>
            <a:off x="4275720" y="1702800"/>
            <a:ext cx="333000" cy="425520"/>
          </a:xfrm>
          <a:prstGeom prst="rect">
            <a:avLst/>
          </a:prstGeom>
        </p:spPr>
        <p:txBody>
          <a:bodyPr bIns="45000" lIns="90000" rIns="90000" tIns="45000"/>
          <a:p>
            <a:r>
              <a:rPr b="1" lang="en-US" sz="2200">
                <a:solidFill>
                  <a:srgbClr val="ff0000"/>
                </a:solidFill>
                <a:latin typeface="Perpetua"/>
              </a:rPr>
              <a:t>3</a:t>
            </a:r>
            <a:endParaRPr/>
          </a:p>
        </p:txBody>
      </p:sp>
      <p:sp>
        <p:nvSpPr>
          <p:cNvPr id="113" name="CustomShape 6"/>
          <p:cNvSpPr/>
          <p:nvPr/>
        </p:nvSpPr>
        <p:spPr>
          <a:xfrm>
            <a:off x="3427560" y="2940480"/>
            <a:ext cx="333000" cy="425520"/>
          </a:xfrm>
          <a:prstGeom prst="rect">
            <a:avLst/>
          </a:prstGeom>
        </p:spPr>
        <p:txBody>
          <a:bodyPr bIns="45000" lIns="90000" rIns="90000" tIns="45000"/>
          <a:p>
            <a:r>
              <a:rPr b="1" lang="en-US" sz="2200">
                <a:solidFill>
                  <a:srgbClr val="ff0000"/>
                </a:solidFill>
                <a:latin typeface="Perpetua"/>
              </a:rPr>
              <a:t>4</a:t>
            </a:r>
            <a:endParaRPr/>
          </a:p>
        </p:txBody>
      </p:sp>
      <p:sp>
        <p:nvSpPr>
          <p:cNvPr id="114" name="CustomShape 7"/>
          <p:cNvSpPr/>
          <p:nvPr/>
        </p:nvSpPr>
        <p:spPr>
          <a:xfrm>
            <a:off x="7238880" y="1219320"/>
            <a:ext cx="1752120" cy="3382200"/>
          </a:xfrm>
          <a:prstGeom prst="rect">
            <a:avLst/>
          </a:prstGeom>
          <a:ln>
            <a:solidFill>
              <a:srgbClr val="000000"/>
            </a:solidFill>
          </a:ln>
        </p:spPr>
        <p:txBody>
          <a:bodyPr bIns="45000" lIns="90000" rIns="90000" tIns="45000"/>
          <a:p>
            <a:r>
              <a:rPr b="1" lang="en-US" sz="2400">
                <a:solidFill>
                  <a:srgbClr val="000000"/>
                </a:solidFill>
                <a:latin typeface="Perpetua"/>
              </a:rPr>
              <a:t>1</a:t>
            </a:r>
            <a:r>
              <a:rPr lang="en-US" sz="2400">
                <a:solidFill>
                  <a:srgbClr val="000000"/>
                </a:solidFill>
                <a:latin typeface="Perpetua"/>
              </a:rPr>
              <a:t>: π-even</a:t>
            </a:r>
            <a:endParaRPr/>
          </a:p>
          <a:p>
            <a:endParaRPr/>
          </a:p>
          <a:p>
            <a:r>
              <a:rPr b="1" lang="en-US" sz="2400">
                <a:solidFill>
                  <a:srgbClr val="000000"/>
                </a:solidFill>
                <a:latin typeface="Perpetua"/>
              </a:rPr>
              <a:t>2</a:t>
            </a:r>
            <a:r>
              <a:rPr lang="en-US" sz="2400">
                <a:solidFill>
                  <a:srgbClr val="000000"/>
                </a:solidFill>
                <a:latin typeface="Perpetua"/>
              </a:rPr>
              <a:t>: π-odd</a:t>
            </a:r>
            <a:endParaRPr/>
          </a:p>
          <a:p>
            <a:endParaRPr/>
          </a:p>
          <a:p>
            <a:r>
              <a:rPr b="1" lang="en-US" sz="2400">
                <a:solidFill>
                  <a:srgbClr val="000000"/>
                </a:solidFill>
                <a:latin typeface="Perpetua"/>
              </a:rPr>
              <a:t>3</a:t>
            </a:r>
            <a:r>
              <a:rPr lang="en-US" sz="2400">
                <a:solidFill>
                  <a:srgbClr val="000000"/>
                </a:solidFill>
                <a:latin typeface="Perpetua"/>
              </a:rPr>
              <a:t>: 5π/6-even</a:t>
            </a:r>
            <a:endParaRPr/>
          </a:p>
          <a:p>
            <a:endParaRPr/>
          </a:p>
          <a:p>
            <a:r>
              <a:rPr b="1" lang="en-US" sz="2400">
                <a:solidFill>
                  <a:srgbClr val="000000"/>
                </a:solidFill>
                <a:latin typeface="Perpetua"/>
              </a:rPr>
              <a:t>4</a:t>
            </a:r>
            <a:r>
              <a:rPr lang="en-US" sz="2400">
                <a:solidFill>
                  <a:srgbClr val="000000"/>
                </a:solidFill>
                <a:latin typeface="Perpetua"/>
              </a:rPr>
              <a:t>: 5π/6-odd</a:t>
            </a:r>
            <a:endParaRPr/>
          </a:p>
        </p:txBody>
      </p:sp>
    </p:spTree>
  </p:cSld>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15" name="TextShape 1"/>
          <p:cNvSpPr txBox="1"/>
          <p:nvPr/>
        </p:nvSpPr>
        <p:spPr>
          <a:xfrm>
            <a:off x="914400" y="76320"/>
            <a:ext cx="7772040" cy="1309320"/>
          </a:xfrm>
          <a:prstGeom prst="rect">
            <a:avLst/>
          </a:prstGeom>
        </p:spPr>
        <p:txBody>
          <a:bodyPr bIns="45000" lIns="90000" rIns="90000" tIns="45000"/>
          <a:p>
            <a:pPr algn="ctr"/>
            <a:r>
              <a:rPr lang="en-US" sz="4000">
                <a:solidFill>
                  <a:srgbClr val="696464"/>
                </a:solidFill>
                <a:latin typeface="Franklin Gothic Book"/>
              </a:rPr>
              <a:t>Recirculating Planar Magnetrons</a:t>
            </a:r>
            <a:endParaRPr/>
          </a:p>
        </p:txBody>
      </p:sp>
      <p:sp>
        <p:nvSpPr>
          <p:cNvPr id="116" name="TextShape 2"/>
          <p:cNvSpPr txBox="1"/>
          <p:nvPr/>
        </p:nvSpPr>
        <p:spPr>
          <a:xfrm>
            <a:off x="718200" y="762120"/>
            <a:ext cx="7772040" cy="609120"/>
          </a:xfrm>
          <a:prstGeom prst="rect">
            <a:avLst/>
          </a:prstGeom>
        </p:spPr>
        <p:txBody>
          <a:bodyPr bIns="45000" lIns="90000" rIns="90000" tIns="45000"/>
          <a:p>
            <a:pPr algn="ctr"/>
            <a:r>
              <a:rPr lang="en-US">
                <a:solidFill>
                  <a:srgbClr val="9e3611"/>
                </a:solidFill>
              </a:rPr>
              <a:t>Simulated Results: Operating Modes</a:t>
            </a:r>
            <a:endParaRPr/>
          </a:p>
          <a:p>
            <a:endParaRPr/>
          </a:p>
        </p:txBody>
      </p:sp>
      <p:sp>
        <p:nvSpPr>
          <p:cNvPr id="117" name="CustomShape 3"/>
          <p:cNvSpPr/>
          <p:nvPr/>
        </p:nvSpPr>
        <p:spPr>
          <a:xfrm>
            <a:off x="152280" y="1517400"/>
            <a:ext cx="4266720" cy="3899160"/>
          </a:xfrm>
          <a:prstGeom prst="rect">
            <a:avLst/>
          </a:prstGeom>
        </p:spPr>
        <p:txBody>
          <a:bodyPr bIns="45000" lIns="90000" rIns="90000" tIns="45000"/>
          <a:p>
            <a:pPr>
              <a:buSzPct val="45000"/>
              <a:buFont typeface="Arial"/>
              <a:buChar char="•"/>
            </a:pPr>
            <a:r>
              <a:rPr lang="en-US" sz="2500">
                <a:solidFill>
                  <a:srgbClr val="000000"/>
                </a:solidFill>
                <a:latin typeface="Perpetua"/>
              </a:rPr>
              <a:t>Top and bottom oscillator operate in π-mode</a:t>
            </a:r>
            <a:endParaRPr/>
          </a:p>
          <a:p>
            <a:endParaRPr/>
          </a:p>
          <a:p>
            <a:endParaRPr/>
          </a:p>
          <a:p>
            <a:pPr>
              <a:buSzPct val="45000"/>
              <a:buFont typeface="Arial"/>
              <a:buChar char="•"/>
            </a:pPr>
            <a:r>
              <a:rPr lang="en-US" sz="2500">
                <a:solidFill>
                  <a:srgbClr val="000000"/>
                </a:solidFill>
                <a:latin typeface="Perpetua"/>
              </a:rPr>
              <a:t>Each side operates at an offset frequency</a:t>
            </a:r>
            <a:endParaRPr/>
          </a:p>
          <a:p>
            <a:endParaRPr/>
          </a:p>
          <a:p>
            <a:pPr lvl="1">
              <a:buSzPct val="45000"/>
              <a:buFont typeface="Arial"/>
              <a:buChar char="•"/>
            </a:pPr>
            <a:r>
              <a:rPr lang="en-US" sz="2500">
                <a:solidFill>
                  <a:srgbClr val="000000"/>
                </a:solidFill>
                <a:latin typeface="Perpetua"/>
              </a:rPr>
              <a:t>8 MHz separation</a:t>
            </a:r>
            <a:endParaRPr/>
          </a:p>
          <a:p>
            <a:pPr lvl="1">
              <a:buSzPct val="45000"/>
              <a:buFont typeface="Arial"/>
              <a:buChar char="•"/>
            </a:pPr>
            <a:r>
              <a:rPr lang="en-US" sz="2500">
                <a:solidFill>
                  <a:srgbClr val="000000"/>
                </a:solidFill>
                <a:latin typeface="Perpetua"/>
              </a:rPr>
              <a:t>Slight competition  </a:t>
            </a:r>
            <a:endParaRPr/>
          </a:p>
        </p:txBody>
      </p:sp>
      <p:pic>
        <p:nvPicPr>
          <p:cNvPr descr="" id="118" name="Picture 14"/>
          <p:cNvPicPr/>
          <p:nvPr/>
        </p:nvPicPr>
        <p:blipFill>
          <a:blip r:embed="rId1"/>
          <a:stretch>
            <a:fillRect/>
          </a:stretch>
        </p:blipFill>
        <p:spPr>
          <a:xfrm>
            <a:off x="4625280" y="1422000"/>
            <a:ext cx="4315320" cy="2734200"/>
          </a:xfrm>
          <a:prstGeom prst="rect">
            <a:avLst/>
          </a:prstGeom>
        </p:spPr>
      </p:pic>
      <p:pic>
        <p:nvPicPr>
          <p:cNvPr descr="" id="119" name="Picture 15"/>
          <p:cNvPicPr/>
          <p:nvPr/>
        </p:nvPicPr>
        <p:blipFill>
          <a:blip r:embed="rId2"/>
          <a:stretch>
            <a:fillRect/>
          </a:stretch>
        </p:blipFill>
        <p:spPr>
          <a:xfrm>
            <a:off x="4495680" y="4156560"/>
            <a:ext cx="4495320" cy="2479680"/>
          </a:xfrm>
          <a:prstGeom prst="rect">
            <a:avLst/>
          </a:prstGeom>
        </p:spPr>
      </p:pic>
    </p:spTree>
  </p:cSld>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20" name="TextShape 1"/>
          <p:cNvSpPr txBox="1"/>
          <p:nvPr/>
        </p:nvSpPr>
        <p:spPr>
          <a:xfrm>
            <a:off x="914400" y="76320"/>
            <a:ext cx="7772040" cy="1309320"/>
          </a:xfrm>
          <a:prstGeom prst="rect">
            <a:avLst/>
          </a:prstGeom>
        </p:spPr>
        <p:txBody>
          <a:bodyPr bIns="45000" lIns="90000" rIns="90000" tIns="45000"/>
          <a:p>
            <a:pPr algn="ctr"/>
            <a:r>
              <a:rPr lang="en-US" sz="4000">
                <a:solidFill>
                  <a:srgbClr val="696464"/>
                </a:solidFill>
                <a:latin typeface="Franklin Gothic Book"/>
              </a:rPr>
              <a:t>Recirculating Planar Magnetrons</a:t>
            </a:r>
            <a:endParaRPr/>
          </a:p>
        </p:txBody>
      </p:sp>
      <p:sp>
        <p:nvSpPr>
          <p:cNvPr id="121" name="TextShape 2"/>
          <p:cNvSpPr txBox="1"/>
          <p:nvPr/>
        </p:nvSpPr>
        <p:spPr>
          <a:xfrm>
            <a:off x="718200" y="762120"/>
            <a:ext cx="7772040" cy="609120"/>
          </a:xfrm>
          <a:prstGeom prst="rect">
            <a:avLst/>
          </a:prstGeom>
        </p:spPr>
        <p:txBody>
          <a:bodyPr bIns="45000" lIns="90000" rIns="90000" tIns="45000"/>
          <a:p>
            <a:pPr algn="ctr"/>
            <a:r>
              <a:rPr lang="en-US">
                <a:solidFill>
                  <a:srgbClr val="9e3611"/>
                </a:solidFill>
              </a:rPr>
              <a:t>Simulated Results: Cavity Signals</a:t>
            </a:r>
            <a:endParaRPr/>
          </a:p>
          <a:p>
            <a:endParaRPr/>
          </a:p>
        </p:txBody>
      </p:sp>
      <p:sp>
        <p:nvSpPr>
          <p:cNvPr id="122" name="CustomShape 3"/>
          <p:cNvSpPr/>
          <p:nvPr/>
        </p:nvSpPr>
        <p:spPr>
          <a:xfrm>
            <a:off x="419040" y="4724280"/>
            <a:ext cx="6248160" cy="2436480"/>
          </a:xfrm>
          <a:prstGeom prst="rect">
            <a:avLst/>
          </a:prstGeom>
        </p:spPr>
        <p:txBody>
          <a:bodyPr bIns="45000" lIns="90000" rIns="90000" tIns="45000"/>
          <a:p>
            <a:r>
              <a:rPr lang="en-US" sz="2200">
                <a:solidFill>
                  <a:srgbClr val="000000"/>
                </a:solidFill>
                <a:latin typeface="Perpetua"/>
              </a:rPr>
              <a:t>Oscillator voltage signal of symmetric cavities</a:t>
            </a:r>
            <a:endParaRPr/>
          </a:p>
          <a:p>
            <a:endParaRPr/>
          </a:p>
          <a:p>
            <a:pPr>
              <a:buSzPct val="45000"/>
              <a:buFont typeface="Arial"/>
              <a:buChar char="•"/>
            </a:pPr>
            <a:r>
              <a:rPr lang="en-US" sz="2200">
                <a:solidFill>
                  <a:srgbClr val="000000"/>
                </a:solidFill>
                <a:latin typeface="Perpetua"/>
              </a:rPr>
              <a:t>Phase drifting</a:t>
            </a:r>
            <a:endParaRPr/>
          </a:p>
          <a:p>
            <a:pPr lvl="1">
              <a:buSzPct val="45000"/>
              <a:buFont typeface="Arial"/>
              <a:buChar char="•"/>
            </a:pPr>
            <a:r>
              <a:rPr lang="en-US" sz="2200">
                <a:solidFill>
                  <a:srgbClr val="000000"/>
                </a:solidFill>
                <a:latin typeface="Perpetua"/>
              </a:rPr>
              <a:t>Slightly offset π-mode</a:t>
            </a:r>
            <a:endParaRPr/>
          </a:p>
          <a:p>
            <a:pPr lvl="1">
              <a:buSzPct val="45000"/>
              <a:buFont typeface="Arial"/>
              <a:buChar char="•"/>
            </a:pPr>
            <a:r>
              <a:rPr lang="en-US" sz="2200">
                <a:solidFill>
                  <a:srgbClr val="000000"/>
                </a:solidFill>
                <a:latin typeface="Perpetua"/>
              </a:rPr>
              <a:t>Drifts from in phase to out of phase in 40 ns </a:t>
            </a:r>
            <a:endParaRPr/>
          </a:p>
        </p:txBody>
      </p:sp>
      <p:pic>
        <p:nvPicPr>
          <p:cNvPr descr="" id="123" name="Picture 7"/>
          <p:cNvPicPr/>
          <p:nvPr/>
        </p:nvPicPr>
        <p:blipFill>
          <a:blip r:embed="rId1"/>
          <a:stretch>
            <a:fillRect/>
          </a:stretch>
        </p:blipFill>
        <p:spPr>
          <a:xfrm>
            <a:off x="380880" y="1796040"/>
            <a:ext cx="3098520" cy="2666520"/>
          </a:xfrm>
          <a:prstGeom prst="rect">
            <a:avLst/>
          </a:prstGeom>
        </p:spPr>
      </p:pic>
      <p:pic>
        <p:nvPicPr>
          <p:cNvPr descr="" id="124" name="Picture 8"/>
          <p:cNvPicPr/>
          <p:nvPr/>
        </p:nvPicPr>
        <p:blipFill>
          <a:blip r:embed="rId2"/>
          <a:stretch>
            <a:fillRect/>
          </a:stretch>
        </p:blipFill>
        <p:spPr>
          <a:xfrm>
            <a:off x="5334120" y="1878120"/>
            <a:ext cx="3250800" cy="2666520"/>
          </a:xfrm>
          <a:prstGeom prst="rect">
            <a:avLst/>
          </a:prstGeom>
        </p:spPr>
      </p:pic>
      <p:cxnSp>
        <p:nvCxnSpPr>
          <p:cNvPr id="125" name="Line 4"/>
          <p:cNvCxnSpPr/>
          <p:nvPr/>
        </p:nvCxnSpPr>
        <p:spPr>
          <a:xfrm>
            <a:off x="3809880" y="3363840"/>
            <a:ext cx="1295640" cy="360"/>
          </a:xfrm>
          <a:prstGeom prst="straightConnector1">
            <a:avLst/>
          </a:prstGeom>
          <a:ln w="38160">
            <a:solidFill>
              <a:srgbClr val="d34817"/>
            </a:solidFill>
            <a:round/>
            <a:tailEnd len="med" type="triangle" w="med"/>
          </a:ln>
        </p:spPr>
      </p:cxnSp>
      <p:sp>
        <p:nvSpPr>
          <p:cNvPr id="126" name="CustomShape 5"/>
          <p:cNvSpPr/>
          <p:nvPr/>
        </p:nvSpPr>
        <p:spPr>
          <a:xfrm>
            <a:off x="3791160" y="2944800"/>
            <a:ext cx="1245960" cy="364680"/>
          </a:xfrm>
          <a:prstGeom prst="rect">
            <a:avLst/>
          </a:prstGeom>
        </p:spPr>
        <p:txBody>
          <a:bodyPr bIns="45000" lIns="90000" rIns="90000" tIns="45000" wrap="none"/>
          <a:p>
            <a:r>
              <a:rPr lang="en-US"/>
              <a:t>30 ns later</a:t>
            </a:r>
            <a:endParaRPr/>
          </a:p>
        </p:txBody>
      </p:sp>
    </p:spTree>
  </p:cSld>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